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8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0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3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5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2" r:id="rId5"/>
    <p:sldMasterId id="2147483676" r:id="rId6"/>
    <p:sldMasterId id="2147483688" r:id="rId7"/>
    <p:sldMasterId id="2147483700" r:id="rId8"/>
    <p:sldMasterId id="2147483712" r:id="rId9"/>
    <p:sldMasterId id="2147483724" r:id="rId10"/>
    <p:sldMasterId id="2147483736" r:id="rId11"/>
    <p:sldMasterId id="2147483750" r:id="rId12"/>
    <p:sldMasterId id="2147483764" r:id="rId13"/>
    <p:sldMasterId id="2147483778" r:id="rId14"/>
    <p:sldMasterId id="2147483792" r:id="rId15"/>
    <p:sldMasterId id="2147483806" r:id="rId16"/>
    <p:sldMasterId id="2147483820" r:id="rId17"/>
    <p:sldMasterId id="2147483834" r:id="rId18"/>
    <p:sldMasterId id="2147483908" r:id="rId19"/>
  </p:sldMasterIdLst>
  <p:notesMasterIdLst>
    <p:notesMasterId r:id="rId51"/>
  </p:notesMasterIdLst>
  <p:handoutMasterIdLst>
    <p:handoutMasterId r:id="rId52"/>
  </p:handoutMasterIdLst>
  <p:sldIdLst>
    <p:sldId id="256" r:id="rId20"/>
    <p:sldId id="343" r:id="rId21"/>
    <p:sldId id="357" r:id="rId22"/>
    <p:sldId id="344" r:id="rId23"/>
    <p:sldId id="352" r:id="rId24"/>
    <p:sldId id="337" r:id="rId25"/>
    <p:sldId id="361" r:id="rId26"/>
    <p:sldId id="375" r:id="rId27"/>
    <p:sldId id="358" r:id="rId28"/>
    <p:sldId id="338" r:id="rId29"/>
    <p:sldId id="355" r:id="rId30"/>
    <p:sldId id="353" r:id="rId31"/>
    <p:sldId id="356" r:id="rId32"/>
    <p:sldId id="339" r:id="rId33"/>
    <p:sldId id="354" r:id="rId34"/>
    <p:sldId id="345" r:id="rId35"/>
    <p:sldId id="348" r:id="rId36"/>
    <p:sldId id="340" r:id="rId37"/>
    <p:sldId id="341" r:id="rId38"/>
    <p:sldId id="365" r:id="rId39"/>
    <p:sldId id="366" r:id="rId40"/>
    <p:sldId id="367" r:id="rId41"/>
    <p:sldId id="373" r:id="rId42"/>
    <p:sldId id="350" r:id="rId43"/>
    <p:sldId id="342" r:id="rId44"/>
    <p:sldId id="368" r:id="rId45"/>
    <p:sldId id="370" r:id="rId46"/>
    <p:sldId id="371" r:id="rId47"/>
    <p:sldId id="374" r:id="rId48"/>
    <p:sldId id="364" r:id="rId49"/>
    <p:sldId id="363" r:id="rId5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liott, Debbie" initials="ED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6EE"/>
    <a:srgbClr val="92D050"/>
    <a:srgbClr val="C1FFB7"/>
    <a:srgbClr val="376092"/>
    <a:srgbClr val="002F3B"/>
    <a:srgbClr val="82BC00"/>
    <a:srgbClr val="FCC000"/>
    <a:srgbClr val="77933C"/>
    <a:srgbClr val="779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4" autoAdjust="0"/>
    <p:restoredTop sz="82771" autoAdjust="0"/>
  </p:normalViewPr>
  <p:slideViewPr>
    <p:cSldViewPr>
      <p:cViewPr varScale="1">
        <p:scale>
          <a:sx n="75" d="100"/>
          <a:sy n="75" d="100"/>
        </p:scale>
        <p:origin x="129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3174" y="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slide" Target="slides/slide28.xml"/><Relationship Id="rId50" Type="http://schemas.openxmlformats.org/officeDocument/2006/relationships/slide" Target="slides/slide31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slide" Target="slides/slide27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slide" Target="slides/slide30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slide" Target="slides/slide29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0.10\office$\CEO\Budget%202019\Capital%20Budget%20-%20Historical%20Graph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1"/>
          <c:tx>
            <c:v>General Revenue</c:v>
          </c:tx>
          <c:spPr>
            <a:solidFill>
              <a:srgbClr val="BDD6EE"/>
            </a:solidFill>
            <a:ln>
              <a:noFill/>
            </a:ln>
            <a:effectLst>
              <a:outerShdw blurRad="38100" dist="25400" dir="2700000" algn="br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Sheet2!$B$15:$F$15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Sheet2!$B$16:$F$16</c:f>
              <c:numCache>
                <c:formatCode>_-[$$-1009]* #,##0_-;\-[$$-1009]* #,##0_-;_-[$$-1009]* "-"??_-;_-@_-</c:formatCode>
                <c:ptCount val="5"/>
                <c:pt idx="0">
                  <c:v>261400</c:v>
                </c:pt>
                <c:pt idx="1">
                  <c:v>271500</c:v>
                </c:pt>
                <c:pt idx="2">
                  <c:v>276100</c:v>
                </c:pt>
                <c:pt idx="3">
                  <c:v>381500</c:v>
                </c:pt>
                <c:pt idx="4">
                  <c:v>332480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52-429E-BF65-634D46CD3E0A}"/>
            </c:ext>
          </c:extLst>
        </c:ser>
        <c:ser>
          <c:idx val="2"/>
          <c:order val="2"/>
          <c:tx>
            <c:v>Operating Grant</c:v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38100" dist="25400" dir="2700000" algn="br" rotWithShape="0">
                <a:srgbClr val="000000">
                  <a:alpha val="60000"/>
                </a:srgbClr>
              </a:outerShdw>
            </a:effectLst>
          </c:spPr>
          <c:invertIfNegative val="0"/>
          <c:cat>
            <c:numRef>
              <c:f>Sheet2!$B$15:$F$15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Sheet2!$B$17:$F$17</c:f>
              <c:numCache>
                <c:formatCode>_-[$$-1009]* #,##0_-;\-[$$-1009]* #,##0_-;_-[$$-1009]* "-"??_-;_-@_-</c:formatCode>
                <c:ptCount val="5"/>
                <c:pt idx="0">
                  <c:v>287000</c:v>
                </c:pt>
                <c:pt idx="1">
                  <c:v>305000</c:v>
                </c:pt>
                <c:pt idx="2">
                  <c:v>356400</c:v>
                </c:pt>
                <c:pt idx="3">
                  <c:v>363500</c:v>
                </c:pt>
                <c:pt idx="4">
                  <c:v>396064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52-429E-BF65-634D46CD3E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8372464"/>
        <c:axId val="46837279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v>Year</c:v>
                </c:tx>
                <c:spPr>
                  <a:gradFill rotWithShape="1">
                    <a:gsLst>
                      <a:gs pos="0">
                        <a:schemeClr val="accent1">
                          <a:tint val="65000"/>
                          <a:shade val="85000"/>
                          <a:satMod val="130000"/>
                        </a:schemeClr>
                      </a:gs>
                      <a:gs pos="34000">
                        <a:schemeClr val="accent1">
                          <a:tint val="65000"/>
                          <a:shade val="87000"/>
                          <a:satMod val="125000"/>
                        </a:schemeClr>
                      </a:gs>
                      <a:gs pos="70000">
                        <a:schemeClr val="accent1">
                          <a:tint val="65000"/>
                          <a:tint val="100000"/>
                          <a:shade val="90000"/>
                          <a:satMod val="130000"/>
                        </a:schemeClr>
                      </a:gs>
                      <a:gs pos="100000">
                        <a:schemeClr val="accent1">
                          <a:tint val="65000"/>
                          <a:tint val="100000"/>
                          <a:shade val="100000"/>
                          <a:satMod val="110000"/>
                        </a:schemeClr>
                      </a:gs>
                    </a:gsLst>
                    <a:path path="circle">
                      <a:fillToRect l="100000" t="100000" r="100000" b="100000"/>
                    </a:path>
                  </a:gradFill>
                  <a:ln>
                    <a:noFill/>
                  </a:ln>
                  <a:effectLst>
                    <a:outerShdw blurRad="38100" dist="25400" dir="2700000" algn="br" rotWithShape="0">
                      <a:srgbClr val="000000">
                        <a:alpha val="60000"/>
                      </a:srgbClr>
                    </a:outerShdw>
                  </a:effectLst>
                </c:spPr>
                <c:invertIfNegative val="0"/>
                <c:cat>
                  <c:numRef>
                    <c:extLst>
                      <c:ext uri="{02D57815-91ED-43cb-92C2-25804820EDAC}">
                        <c15:formulaRef>
                          <c15:sqref>Sheet2!$B$15:$F$15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Sheet2!$B$15:$F$15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2014</c:v>
                      </c:pt>
                      <c:pt idx="1">
                        <c:v>2015</c:v>
                      </c:pt>
                      <c:pt idx="2">
                        <c:v>2016</c:v>
                      </c:pt>
                      <c:pt idx="3">
                        <c:v>2017</c:v>
                      </c:pt>
                      <c:pt idx="4">
                        <c:v>2018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7252-429E-BF65-634D46CD3E0A}"/>
                  </c:ext>
                </c:extLst>
              </c15:ser>
            </c15:filteredBarSeries>
          </c:ext>
        </c:extLst>
      </c:barChart>
      <c:catAx>
        <c:axId val="468372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372792"/>
        <c:crosses val="autoZero"/>
        <c:auto val="1"/>
        <c:lblAlgn val="ctr"/>
        <c:lblOffset val="100"/>
        <c:noMultiLvlLbl val="0"/>
      </c:catAx>
      <c:valAx>
        <c:axId val="468372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837246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58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4000" b="0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 sz="4400" b="0" cap="none" dirty="0" smtClean="0">
                <a:latin typeface="+mn-lt"/>
              </a:rPr>
              <a:t>2019 Total</a:t>
            </a:r>
            <a:r>
              <a:rPr lang="en-CA" sz="4400" b="0" cap="none" baseline="0" dirty="0" smtClean="0">
                <a:latin typeface="+mn-lt"/>
              </a:rPr>
              <a:t> Revenues - By Source</a:t>
            </a:r>
            <a:endParaRPr lang="en-CA" sz="4400" b="0" cap="none" dirty="0">
              <a:latin typeface="+mn-lt"/>
            </a:endParaRPr>
          </a:p>
        </c:rich>
      </c:tx>
      <c:layout>
        <c:manualLayout>
          <c:xMode val="edge"/>
          <c:yMode val="edge"/>
          <c:x val="0.17870415236556969"/>
          <c:y val="1.38888312088721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4000" b="0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D678-454B-914F-3DBDFAA4DC63}"/>
              </c:ext>
            </c:extLst>
          </c:dPt>
          <c:dPt>
            <c:idx val="1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D678-454B-914F-3DBDFAA4DC63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D678-454B-914F-3DBDFAA4DC63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D678-454B-914F-3DBDFAA4DC63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srgbClr val="2683C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D678-454B-914F-3DBDFAA4DC63}"/>
                </c:ext>
              </c:extLst>
            </c:dLbl>
            <c:dLbl>
              <c:idx val="1"/>
              <c:spPr>
                <a:solidFill>
                  <a:prstClr val="white"/>
                </a:solidFill>
                <a:ln>
                  <a:solidFill>
                    <a:srgbClr val="42BA97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D678-454B-914F-3DBDFAA4DC63}"/>
                </c:ext>
              </c:extLst>
            </c:dLbl>
            <c:dLbl>
              <c:idx val="2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accent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baseline="0" dirty="0" err="1" smtClean="0"/>
                      <a:t>NOTL</a:t>
                    </a:r>
                    <a:r>
                      <a:rPr lang="en-US" baseline="0" dirty="0" smtClean="0"/>
                      <a:t> - $32,106</a:t>
                    </a:r>
                    <a:r>
                      <a:rPr lang="en-US" baseline="0" dirty="0"/>
                      <a:t>
</a:t>
                    </a:r>
                    <a:fld id="{D8CC09BB-5B62-4E43-9C70-65946F30A0EC}" type="PERCENTAGE">
                      <a:rPr lang="en-US" baseline="0"/>
                      <a:pPr>
                        <a:defRPr sz="1600">
                          <a:solidFill>
                            <a:schemeClr val="accent1">
                              <a:lumMod val="75000"/>
                            </a:schemeClr>
                          </a:solidFill>
                        </a:defRPr>
                      </a:pPr>
                      <a:t>[PERCENTAGE]</a:t>
                    </a:fld>
                    <a:endParaRPr lang="en-US" baseline="0" dirty="0"/>
                  </a:p>
                </c:rich>
              </c:tx>
              <c:spPr>
                <a:solidFill>
                  <a:prstClr val="white"/>
                </a:solidFill>
                <a:ln>
                  <a:solidFill>
                    <a:srgbClr val="62A39F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1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678-454B-914F-3DBDFAA4DC63}"/>
                </c:ext>
              </c:extLst>
            </c:dLbl>
            <c:dLbl>
              <c:idx val="3"/>
              <c:layout>
                <c:manualLayout>
                  <c:x val="1.7241379310344827E-2"/>
                  <c:y val="1.9675922339617537E-2"/>
                </c:manualLayout>
              </c:layout>
              <c:spPr>
                <a:solidFill>
                  <a:prstClr val="white"/>
                </a:solidFill>
                <a:ln>
                  <a:solidFill>
                    <a:srgbClr val="2683C6">
                      <a:lumMod val="60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400828129242465"/>
                      <c:h val="0.1937018457090540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D678-454B-914F-3DBDFAA4DC63}"/>
                </c:ext>
              </c:extLst>
            </c:dLbl>
            <c:spPr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Sheet3!$A$3:$D$3</c:f>
              <c:strCache>
                <c:ptCount val="4"/>
                <c:pt idx="0">
                  <c:v>St. Catharines - $245,263</c:v>
                </c:pt>
                <c:pt idx="1">
                  <c:v>Niagara Falls - $162,273</c:v>
                </c:pt>
                <c:pt idx="2">
                  <c:v>NOTL - $32,264</c:v>
                </c:pt>
                <c:pt idx="3">
                  <c:v>General Revenue - $334,900</c:v>
                </c:pt>
              </c:strCache>
            </c:strRef>
          </c:cat>
          <c:val>
            <c:numRef>
              <c:f>Sheet3!$A$4:$D$4</c:f>
              <c:numCache>
                <c:formatCode>#,##0</c:formatCode>
                <c:ptCount val="4"/>
                <c:pt idx="0">
                  <c:v>245263</c:v>
                </c:pt>
                <c:pt idx="1">
                  <c:v>162273</c:v>
                </c:pt>
                <c:pt idx="2">
                  <c:v>32264</c:v>
                </c:pt>
                <c:pt idx="3" formatCode="General">
                  <c:v>334900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678-454B-914F-3DBDFAA4DC63}"/>
            </c:ext>
          </c:extLst>
        </c:ser>
        <c:ser>
          <c:idx val="1"/>
          <c:order val="1"/>
          <c:tx>
            <c:v>Dollars ($)</c:v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A-D678-454B-914F-3DBDFAA4DC6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D678-454B-914F-3DBDFAA4DC63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B-D678-454B-914F-3DBDFAA4DC6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Sheet5!$A$4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BDD6EE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Sheet5!$B$4</c:f>
              <c:numCache>
                <c:formatCode>"$"#,##0</c:formatCode>
                <c:ptCount val="1"/>
                <c:pt idx="0">
                  <c:v>548400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80-4B16-8116-EAD287DC7FE5}"/>
            </c:ext>
          </c:extLst>
        </c:ser>
        <c:ser>
          <c:idx val="1"/>
          <c:order val="1"/>
          <c:tx>
            <c:strRef>
              <c:f>Sheet5!$A$5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Sheet5!$B$5</c:f>
              <c:numCache>
                <c:formatCode>"$"#,##0</c:formatCode>
                <c:ptCount val="1"/>
                <c:pt idx="0">
                  <c:v>576500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E80-4B16-8116-EAD287DC7FE5}"/>
            </c:ext>
          </c:extLst>
        </c:ser>
        <c:ser>
          <c:idx val="2"/>
          <c:order val="2"/>
          <c:tx>
            <c:strRef>
              <c:f>Sheet5!$A$6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Sheet5!$B$6</c:f>
              <c:numCache>
                <c:formatCode>"$"#,##0</c:formatCode>
                <c:ptCount val="1"/>
                <c:pt idx="0">
                  <c:v>632500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80-4B16-8116-EAD287DC7FE5}"/>
            </c:ext>
          </c:extLst>
        </c:ser>
        <c:ser>
          <c:idx val="3"/>
          <c:order val="3"/>
          <c:tx>
            <c:strRef>
              <c:f>Sheet5!$A$7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BDD6EE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Sheet5!$B$7</c:f>
              <c:numCache>
                <c:formatCode>"$"#,##0</c:formatCode>
                <c:ptCount val="1"/>
                <c:pt idx="0">
                  <c:v>745000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E80-4B16-8116-EAD287DC7FE5}"/>
            </c:ext>
          </c:extLst>
        </c:ser>
        <c:ser>
          <c:idx val="4"/>
          <c:order val="4"/>
          <c:tx>
            <c:strRef>
              <c:f>Sheet5!$A$8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Sheet5!$B$8</c:f>
              <c:numCache>
                <c:formatCode>"$"#,##0</c:formatCode>
                <c:ptCount val="1"/>
                <c:pt idx="0">
                  <c:v>758000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80-4B16-8116-EAD287DC7FE5}"/>
            </c:ext>
          </c:extLst>
        </c:ser>
        <c:ser>
          <c:idx val="5"/>
          <c:order val="5"/>
          <c:tx>
            <c:strRef>
              <c:f>Sheet5!$A$9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Sheet5!$B$9</c:f>
              <c:numCache>
                <c:formatCode>"$"#,##0</c:formatCode>
                <c:ptCount val="1"/>
                <c:pt idx="0">
                  <c:v>774700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E80-4B16-8116-EAD287DC7F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81983504"/>
        <c:axId val="581981864"/>
      </c:barChart>
      <c:catAx>
        <c:axId val="5819835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981864"/>
        <c:crosses val="autoZero"/>
        <c:auto val="1"/>
        <c:lblAlgn val="ctr"/>
        <c:lblOffset val="100"/>
        <c:noMultiLvlLbl val="0"/>
      </c:catAx>
      <c:valAx>
        <c:axId val="581981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1983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27833562089143"/>
          <c:y val="3.3886673096397119E-2"/>
          <c:w val="0.81559745976634812"/>
          <c:h val="0.88097388444285918"/>
        </c:manualLayout>
      </c:layout>
      <c:barChart>
        <c:barDir val="col"/>
        <c:grouping val="clustered"/>
        <c:varyColors val="0"/>
        <c:ser>
          <c:idx val="0"/>
          <c:order val="0"/>
          <c:tx>
            <c:v>2014 Capital Budget</c:v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Capital!$B$2</c:f>
              <c:numCache>
                <c:formatCode>"$"#,##0.00_);[Red]\("$"#,##0.00\)</c:formatCode>
                <c:ptCount val="1"/>
                <c:pt idx="0">
                  <c:v>153000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B1-4C17-96FB-2932E67F1863}"/>
            </c:ext>
          </c:extLst>
        </c:ser>
        <c:ser>
          <c:idx val="1"/>
          <c:order val="1"/>
          <c:tx>
            <c:v>2015 Capital Budget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DD6EE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69C3-461B-AE39-0B7D4ECB23C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Capital!$B$3</c:f>
              <c:numCache>
                <c:formatCode>"$"#,##0.00_);[Red]\("$"#,##0.00\)</c:formatCode>
                <c:ptCount val="1"/>
                <c:pt idx="0">
                  <c:v>258047.35999999999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B1-4C17-96FB-2932E67F1863}"/>
            </c:ext>
          </c:extLst>
        </c:ser>
        <c:ser>
          <c:idx val="2"/>
          <c:order val="2"/>
          <c:tx>
            <c:v>2016 Capital Budget</c:v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Capital!$B$4</c:f>
              <c:numCache>
                <c:formatCode>"$"#,##0.00_);[Red]\("$"#,##0.00\)</c:formatCode>
                <c:ptCount val="1"/>
                <c:pt idx="0">
                  <c:v>404883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B1-4C17-96FB-2932E67F1863}"/>
            </c:ext>
          </c:extLst>
        </c:ser>
        <c:ser>
          <c:idx val="3"/>
          <c:order val="3"/>
          <c:tx>
            <c:v>2017 Capital Budget</c:v>
          </c:tx>
          <c:spPr>
            <a:solidFill>
              <a:srgbClr val="BDD6E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Capital!$B$5</c:f>
              <c:numCache>
                <c:formatCode>"$"#,##0.00_);[Red]\("$"#,##0.00\)</c:formatCode>
                <c:ptCount val="1"/>
                <c:pt idx="0">
                  <c:v>274500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0B1-4C17-96FB-2932E67F1863}"/>
            </c:ext>
          </c:extLst>
        </c:ser>
        <c:ser>
          <c:idx val="4"/>
          <c:order val="4"/>
          <c:tx>
            <c:v>2018 Capital Budget</c:v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Capital!$B$6</c:f>
              <c:numCache>
                <c:formatCode>"$"#,##0.00_);[Red]\("$"#,##0.00\)</c:formatCode>
                <c:ptCount val="1"/>
                <c:pt idx="0">
                  <c:v>280300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B1-4C17-96FB-2932E67F1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171021056"/>
        <c:axId val="171022592"/>
      </c:barChart>
      <c:catAx>
        <c:axId val="171021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022592"/>
        <c:crosses val="autoZero"/>
        <c:auto val="1"/>
        <c:lblAlgn val="ctr"/>
        <c:lblOffset val="100"/>
        <c:noMultiLvlLbl val="0"/>
      </c:catAx>
      <c:valAx>
        <c:axId val="17102259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&quot;$&quot;#,##0.00_);[Red]\(&quot;$&quot;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1021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5875" cap="flat" cmpd="sng" algn="ctr">
      <a:solidFill>
        <a:schemeClr val="dk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9BA-4AE2-98E4-8C1F9B3007A6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9BA-4AE2-98E4-8C1F9B3007A6}"/>
              </c:ext>
            </c:extLst>
          </c:dPt>
          <c:dPt>
            <c:idx val="2"/>
            <c:bubble3D val="0"/>
            <c:spPr>
              <a:solidFill>
                <a:schemeClr val="tx2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9BA-4AE2-98E4-8C1F9B3007A6}"/>
              </c:ext>
            </c:extLst>
          </c:dPt>
          <c:dLbls>
            <c:dLbl>
              <c:idx val="0"/>
              <c:spPr>
                <a:solidFill>
                  <a:prstClr val="white"/>
                </a:solidFill>
                <a:ln>
                  <a:solidFill>
                    <a:srgbClr val="2683C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09BA-4AE2-98E4-8C1F9B3007A6}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062D622-1102-417B-8F58-F0A13459EEAF}" type="CATEGORYNAME">
                      <a:rPr lang="en-US" sz="1600" baseline="0" smtClean="0"/>
                      <a:pPr>
                        <a:defRPr sz="1600">
                          <a:solidFill>
                            <a:schemeClr val="accent2"/>
                          </a:solidFill>
                        </a:defRPr>
                      </a:pPr>
                      <a:t>[CATEGORY NAME]</a:t>
                    </a:fld>
                    <a:r>
                      <a:rPr lang="en-US" sz="1600" baseline="0" dirty="0"/>
                      <a:t>
</a:t>
                    </a:r>
                    <a:fld id="{9EA5E84C-92E5-4D4B-8765-F9CE525E1A2A}" type="PERCENTAGE">
                      <a:rPr lang="en-US" sz="1600" baseline="0"/>
                      <a:pPr>
                        <a:defRPr sz="1600">
                          <a:solidFill>
                            <a:schemeClr val="accent2"/>
                          </a:solidFill>
                        </a:defRPr>
                      </a:pPr>
                      <a:t>[PERCENTAGE]</a:t>
                    </a:fld>
                    <a:endParaRPr lang="en-US" sz="1600" baseline="0" dirty="0"/>
                  </a:p>
                </c:rich>
              </c:tx>
              <c:spPr>
                <a:solidFill>
                  <a:prstClr val="white"/>
                </a:solidFill>
                <a:ln>
                  <a:solidFill>
                    <a:srgbClr val="2683C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9BA-4AE2-98E4-8C1F9B3007A6}"/>
                </c:ext>
              </c:extLst>
            </c:dLbl>
            <c:dLbl>
              <c:idx val="2"/>
              <c:spPr>
                <a:solidFill>
                  <a:prstClr val="white"/>
                </a:solidFill>
                <a:ln>
                  <a:solidFill>
                    <a:srgbClr val="2683C6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09BA-4AE2-98E4-8C1F9B3007A6}"/>
                </c:ext>
              </c:extLst>
            </c:dLbl>
            <c:spPr>
              <a:solidFill>
                <a:prstClr val="white"/>
              </a:solidFill>
              <a:ln>
                <a:solidFill>
                  <a:srgbClr val="2683C6"/>
                </a:solidFill>
              </a:ln>
              <a:effectLst/>
            </c:sp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Sheet7!$B$4:$D$4</c:f>
              <c:strCache>
                <c:ptCount val="3"/>
                <c:pt idx="0">
                  <c:v>St. Catharines - $181,800</c:v>
                </c:pt>
                <c:pt idx="1">
                  <c:v>Niagara Falls - $120,285</c:v>
                </c:pt>
                <c:pt idx="2">
                  <c:v>Niagara-on-the-Lake - $23,915</c:v>
                </c:pt>
              </c:strCache>
            </c:strRef>
          </c:cat>
          <c:val>
            <c:numRef>
              <c:f>Sheet7!$B$5:$D$5</c:f>
              <c:numCache>
                <c:formatCode>#,##0</c:formatCode>
                <c:ptCount val="3"/>
                <c:pt idx="0" formatCode="General">
                  <c:v>181800</c:v>
                </c:pt>
                <c:pt idx="1">
                  <c:v>120285</c:v>
                </c:pt>
                <c:pt idx="2">
                  <c:v>23915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9BA-4AE2-98E4-8C1F9B3007A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prstClr val="white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/>
          <a:lstStyle>
            <a:lvl1pPr algn="r">
              <a:defRPr sz="1200"/>
            </a:lvl1pPr>
          </a:lstStyle>
          <a:p>
            <a:fld id="{5218D082-349C-4117-97DB-A9456DF3EFFA}" type="datetimeFigureOut">
              <a:rPr lang="en-CA" smtClean="0"/>
              <a:t>28/11/2018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 anchor="b"/>
          <a:lstStyle>
            <a:lvl1pPr algn="r">
              <a:defRPr sz="1200"/>
            </a:lvl1pPr>
          </a:lstStyle>
          <a:p>
            <a:fld id="{86DE220D-8397-43B5-8A93-F5CC13B3314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9520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/>
          <a:lstStyle>
            <a:lvl1pPr algn="r">
              <a:defRPr sz="1200"/>
            </a:lvl1pPr>
          </a:lstStyle>
          <a:p>
            <a:fld id="{1BFA2538-3365-4269-8328-2C8DEF93DF1F}" type="datetimeFigureOut">
              <a:rPr lang="en-CA" smtClean="0"/>
              <a:t>28/11/2018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22" tIns="46562" rIns="93122" bIns="46562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22" tIns="46562" rIns="93122" bIns="465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22" tIns="46562" rIns="93122" bIns="46562" rtlCol="0" anchor="b"/>
          <a:lstStyle>
            <a:lvl1pPr algn="r">
              <a:defRPr sz="1200"/>
            </a:lvl1pPr>
          </a:lstStyle>
          <a:p>
            <a:fld id="{D112C1F7-6BF6-4664-8692-B74CD61663F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74124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pitchFamily="34" charset="0"/>
              <a:buChar char="•"/>
              <a:defRPr/>
            </a:pPr>
            <a:endParaRPr lang="en-US" dirty="0"/>
          </a:p>
          <a:p>
            <a:pPr marL="628650" lvl="1" indent="-171450"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2013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3282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62916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89779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BA9A4-3C03-4337-9846-03404A8EE9A6}" type="slidenum">
              <a:rPr lang="en-CA" smtClean="0">
                <a:solidFill>
                  <a:prstClr val="black"/>
                </a:solidFill>
              </a:rPr>
              <a:pPr/>
              <a:t>13</a:t>
            </a:fld>
            <a:endParaRPr lang="en-C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810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740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3345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97109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35390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6314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7276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Airport has a long and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1640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>
                <a:solidFill>
                  <a:prstClr val="black"/>
                </a:solidFill>
              </a:rPr>
              <a:pPr/>
              <a:t>20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873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>
                <a:solidFill>
                  <a:prstClr val="black"/>
                </a:solidFill>
              </a:rPr>
              <a:pPr/>
              <a:t>21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1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>
                <a:solidFill>
                  <a:prstClr val="black"/>
                </a:solidFill>
              </a:rPr>
              <a:pPr/>
              <a:t>22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524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>
                <a:solidFill>
                  <a:prstClr val="black"/>
                </a:solidFill>
              </a:rPr>
              <a:pPr/>
              <a:t>23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973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23762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91183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437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02040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84508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0026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26741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81027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1016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7129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687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95769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2426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2C1F7-6BF6-4664-8692-B74CD61663F7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1820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87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F4B2D-00F5-4172-96B4-D930D2159FCB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1050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73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14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3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0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3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6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3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55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9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20A1-C365-493F-9E6B-AF7A0C1CA468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5671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5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62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858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81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6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66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84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3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43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482E-7F2E-4964-8030-FEE76557635E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0350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2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90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9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33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3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0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87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2C49-2CAE-4A90-B155-B144C2D357D5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9440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78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3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4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92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9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15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30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4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8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7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A01C-3298-413F-ADE1-0F3E3A1012A5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72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4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80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7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5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7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9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86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30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9E593-1FC5-4878-B9C5-A70B05690570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9411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6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9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01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36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11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53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3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31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1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77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73A6-F0E4-4F52-9608-103810BF27CF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0805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5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9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8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4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1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1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1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84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41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ECD88-BEE7-4410-90D4-851DAAC6C4B2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019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21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14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9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20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F192-D4AA-4DF8-BA36-71636BC3F613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40359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E49D-166B-4B25-8BEF-9E5B7918206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7532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8AC79-BE0D-4E68-A598-38AFBC2F489B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94746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B606-D262-4C84-8DB8-06105AB96024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984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8017-ACE1-410B-B0B2-EA07653775D6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37466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F117-B094-41BB-864A-BE2C4F3DB249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13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A23AE-AAA5-44A8-8625-D14910EC4E65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65295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89A6-1C9C-4AA4-AC68-BB31D72562C1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0968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2C7F4B2D-00F5-4172-96B4-D930D2159FCB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8240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020A1-C365-493F-9E6B-AF7A0C1CA468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3681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0482E-7F2E-4964-8030-FEE76557635E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7256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2C49-2CAE-4A90-B155-B144C2D357D5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987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8383-FF39-4BF2-80D8-3C7A1D7C0543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2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3F192-D4AA-4DF8-BA36-71636BC3F613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989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A25B8-C709-485F-BEAB-E9824200E835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39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FA563-6513-42CD-A830-583F2CA2F96A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5039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9A646-DBD6-4ED6-B596-1D6B504ACB8D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61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573A-16BC-47A0-BAD1-F3B690C219C8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04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94F4A-812D-4E89-AEF0-3966BA173545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377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8B65-E790-4343-BF2E-2672D7A4D014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900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C4A1D-7A16-442B-9D11-C78C9D545FFE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9639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6DE0C-2BAD-4256-BA97-C063B33F04C1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40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8AC1-EF56-4038-9066-6B1C0F30CB3D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52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7756-B366-4F3D-AD49-FC50829FE540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8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037F3-CC43-4AB0-891F-C47F8D1E13A0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01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18A-6AC4-467C-BBAF-993F3FDEF265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463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023F-FFF5-4B14-8D0F-1F9071455D5F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849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C3D97-B0D1-4D62-83C4-7D613F9FF22A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2743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C006-34DB-4033-B313-820A9D66F9E1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463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06EE1-7DD5-4657-A8C1-5C368748091E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877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2B55-C2E8-4983-9564-E4A0969C18BB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113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75F77-A0E6-4E77-B6BA-2FE27E80955C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850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605B-D7C0-4892-8A39-43048217546F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988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D24F9-86F7-4737-B48B-409E54DC0EE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0726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511B-A7D8-4F10-A9A5-C3935449B0BD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89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5E49D-166B-4B25-8BEF-9E5B7918206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938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28D9-9A44-47CF-8FE3-784D73EFEEAA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8885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8244B-A41F-4990-BF45-A9F4872506A4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79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DCDC8-D164-4C8D-8E7E-BF1BCC0E2B97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593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C651E-8CB9-42DE-9191-AFC9CD94F220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03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E9258-949F-405F-A6F6-3C6C9277F62A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591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B6CD0-75C2-43E0-A35A-AF0F252140F9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447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61429-5044-4FBA-BB6D-67E87D69536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323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E40B0-24CD-4B21-8393-40B75618D874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87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525EF-6FA2-4F76-B061-8A56270F1A40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006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507C7-4398-46A9-9BAE-8463346704C4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61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8AC79-BE0D-4E68-A598-38AFBC2F489B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600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E44F8-B68F-44DE-9EA6-D53B6C6D71B8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645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272F2-DD05-44AF-B1B8-2116E42ABA7A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238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9CB8-8BFC-459D-B690-4361CB8544A8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5608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FC6D-081A-481E-A052-945C4753C690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268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E469-2182-438D-8973-AB2F4882170A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288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C4E3-999E-46CE-B6E5-73F5EC01F96B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475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0A0F-5A4D-4967-87DB-5D5303602557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69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C16E-CA76-491A-B2E4-63CE00786EAA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7033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C497D-0C3C-4E4F-A5CD-A327C4A0BCD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79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FFAAD-3E10-4354-9CB7-2D6951703FA2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6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B606-D262-4C84-8DB8-06105AB96024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264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10464-D23A-46D1-B698-8FC1FC5AF21A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871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C256-97E1-4DE7-BE42-5444A3F390F1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26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25B66-1EE6-49F8-8034-C45D629C46FA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872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69979-685C-42E1-B790-0E6DC4F175C7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859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C71A1-43F9-4F4D-A526-1BE3436EFA39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1869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C5C50-0F0A-450E-8480-885FF38E7C89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684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D3A20-B042-4E97-B51F-FE7B6DED555C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902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4BDA3-2D24-4F1C-B554-EA2FC0E49660}" type="datetime1">
              <a:rPr lang="en-US" smtClean="0"/>
              <a:t>11/28/2018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310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B92BF-78CB-4B50-AC92-A78851EE0329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353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533AB-89FF-4DDF-BC44-32B8520B5CA0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1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8017-ACE1-410B-B0B2-EA07653775D6}" type="datetime1">
              <a:rPr lang="en-US" smtClean="0"/>
              <a:t>11/28/2018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725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7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1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1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9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07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15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19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3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3F117-B094-41BB-864A-BE2C4F3DB249}" type="datetime1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721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9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3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2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2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7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1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97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89A6-1C9C-4AA4-AC68-BB31D72562C1}" type="datetime1">
              <a:rPr lang="en-US" smtClean="0"/>
              <a:t>11/28/2018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907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88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29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0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3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08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91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4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34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58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95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6EE8C-1A8F-4856-97CA-0418CD9B5312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831A3-C3F5-4BCD-A8D4-6CB5D16A2E6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9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13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7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4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1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34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4A6EE8C-1A8F-4856-97CA-0418CD9B5312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AF831A3-C3F5-4BCD-A8D4-6CB5D16A2E6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356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FD441-EA43-49C3-9F16-F6FE2C403A14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0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5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1789D-FEFF-41C2-BB62-FD578E64B6C7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E3808-AAF4-4DE2-AC3F-D014B5B001F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6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DB79E-67BC-471C-858E-1033AE9E17CB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1DE50-DE6F-4709-9E8D-05CAB5DA138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0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CC1A1-7942-4309-AE2C-EAAE1827DA0C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5DD97-553A-444F-9C47-BFCB7412787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6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2E23A-FB9C-4943-8398-BAF6C2380276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3BC7-915C-4F44-948C-279E4E87119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01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B1379-5808-4AE0-B9E5-BC2B9EF9A165}" type="datetime1">
              <a:rPr lang="en-US" smtClean="0"/>
              <a:t>11/28/2018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413FB-979F-490C-8E2C-FC068689B2B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77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053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3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68" y="0"/>
            <a:ext cx="88750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3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62200" y="4114800"/>
            <a:ext cx="6172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700" dirty="0">
              <a:solidFill>
                <a:srgbClr val="92D050"/>
              </a:solidFill>
              <a:latin typeface="Gill Sans Std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986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Niagara District Airport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November 28, 2019</a:t>
            </a:r>
            <a:endParaRPr lang="en-CA" sz="2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3922437"/>
            <a:ext cx="6858000" cy="1655762"/>
          </a:xfrm>
        </p:spPr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2019 Operating &amp; Capital budget</a:t>
            </a:r>
            <a:endParaRPr lang="en-CA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4503957"/>
            <a:ext cx="3124200" cy="153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4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0399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+mn-lt"/>
              </a:rPr>
              <a:t>NDA - Challenges - 2019</a:t>
            </a:r>
            <a:endParaRPr lang="en-CA" sz="4400" dirty="0"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816760"/>
              </p:ext>
            </p:extLst>
          </p:nvPr>
        </p:nvGraphicFramePr>
        <p:xfrm>
          <a:off x="381000" y="1235765"/>
          <a:ext cx="8153400" cy="4868031"/>
        </p:xfrm>
        <a:graphic>
          <a:graphicData uri="http://schemas.openxmlformats.org/drawingml/2006/table">
            <a:tbl>
              <a:tblPr firstRow="1" firstCol="1" bandRow="1"/>
              <a:tblGrid>
                <a:gridCol w="3363990">
                  <a:extLst>
                    <a:ext uri="{9D8B030D-6E8A-4147-A177-3AD203B41FA5}">
                      <a16:colId xmlns:a16="http://schemas.microsoft.com/office/drawing/2014/main" val="2413404641"/>
                    </a:ext>
                  </a:extLst>
                </a:gridCol>
                <a:gridCol w="3649074">
                  <a:extLst>
                    <a:ext uri="{9D8B030D-6E8A-4147-A177-3AD203B41FA5}">
                      <a16:colId xmlns:a16="http://schemas.microsoft.com/office/drawing/2014/main" val="1316896698"/>
                    </a:ext>
                  </a:extLst>
                </a:gridCol>
                <a:gridCol w="1140336">
                  <a:extLst>
                    <a:ext uri="{9D8B030D-6E8A-4147-A177-3AD203B41FA5}">
                      <a16:colId xmlns:a16="http://schemas.microsoft.com/office/drawing/2014/main" val="1758473256"/>
                    </a:ext>
                  </a:extLst>
                </a:gridCol>
              </a:tblGrid>
              <a:tr h="3902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Challenges / Risks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Mitigation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904822"/>
                  </a:ext>
                </a:extLst>
              </a:tr>
              <a:tr h="15743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Human resources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Compensation for all positions well below comparator airports/markets in Ontario and beyond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Support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staff not full-time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CA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Need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hire permanent CEO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Maintenance staff increase in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wages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(pay currently below the recent “Living Wage” calculation)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Increase of support staff to 1.0 FTE from 0.5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Introduction</a:t>
                      </a:r>
                      <a:r>
                        <a:rPr lang="en-US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salary ranges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 </a:t>
                      </a: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$75k - $100k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813184"/>
                  </a:ext>
                </a:extLst>
              </a:tr>
              <a:tr h="4264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Loss of solar farm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Potential for pilot project in future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lang="en-CA" sz="12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bility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recoup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some legal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costs through province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Loss of $35k </a:t>
                      </a: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annually</a:t>
                      </a:r>
                      <a:endParaRPr lang="en-CA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543481"/>
                  </a:ext>
                </a:extLst>
              </a:tr>
              <a:tr h="24769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Secondary runway closed (Runway 11-29)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PCI rating of 14 – indicates ‘very poor/serious condition’ (scale of 1 – 100)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Necessary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 on additional secondary runway (Runway 01-19)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Runway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11-29 remains closed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Impact on associated revenues – less movements, lower fuel royalties.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Secondary runways account for approximately 12% of all movement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no significant rehabilitation to 01-19, will likely have to close within next 24 months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Rehabilitation of both runways, at a cost of approximately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$1.05M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(consultant estimate)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Runway </a:t>
                      </a: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11-29 cost of </a:t>
                      </a: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$750k</a:t>
                      </a:r>
                      <a:endParaRPr lang="en-CA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Runway 01-19 cost of $300k</a:t>
                      </a:r>
                    </a:p>
                  </a:txBody>
                  <a:tcPr marL="60446" marR="604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44878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4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8019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+mn-lt"/>
              </a:rPr>
              <a:t>NDA - Challenges - 2019</a:t>
            </a:r>
            <a:endParaRPr lang="en-CA" sz="44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957213"/>
              </p:ext>
            </p:extLst>
          </p:nvPr>
        </p:nvGraphicFramePr>
        <p:xfrm>
          <a:off x="327660" y="1371600"/>
          <a:ext cx="8534400" cy="4419599"/>
        </p:xfrm>
        <a:graphic>
          <a:graphicData uri="http://schemas.openxmlformats.org/drawingml/2006/table">
            <a:tbl>
              <a:tblPr firstRow="1" firstCol="1" bandRow="1"/>
              <a:tblGrid>
                <a:gridCol w="3521186">
                  <a:extLst>
                    <a:ext uri="{9D8B030D-6E8A-4147-A177-3AD203B41FA5}">
                      <a16:colId xmlns:a16="http://schemas.microsoft.com/office/drawing/2014/main" val="189899862"/>
                    </a:ext>
                  </a:extLst>
                </a:gridCol>
                <a:gridCol w="3819591">
                  <a:extLst>
                    <a:ext uri="{9D8B030D-6E8A-4147-A177-3AD203B41FA5}">
                      <a16:colId xmlns:a16="http://schemas.microsoft.com/office/drawing/2014/main" val="4253111414"/>
                    </a:ext>
                  </a:extLst>
                </a:gridCol>
                <a:gridCol w="1193623">
                  <a:extLst>
                    <a:ext uri="{9D8B030D-6E8A-4147-A177-3AD203B41FA5}">
                      <a16:colId xmlns:a16="http://schemas.microsoft.com/office/drawing/2014/main" val="3299819441"/>
                    </a:ext>
                  </a:extLst>
                </a:gridCol>
              </a:tblGrid>
              <a:tr h="3574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Challenges / Risks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Mitigation</a:t>
                      </a:r>
                      <a:endParaRPr lang="en-CA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5351743"/>
                  </a:ext>
                </a:extLst>
              </a:tr>
              <a:tr h="14725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Studies to enable growth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Ability to service Southwest Aviation area (W/WW &amp;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electrical, taxiways)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Costs associated with extension of main runway to extent of land owned by NDA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CA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RFP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 estimates – not in 2019 operating budget 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 </a:t>
                      </a: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$50k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5208633"/>
                  </a:ext>
                </a:extLst>
              </a:tr>
              <a:tr h="13963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Vehicles &amp; equipment 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older equipment; issues with reliability and high maintenance costs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and significant pieces of equipment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Successful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scheduled service in 2019 would lead to potential for </a:t>
                      </a:r>
                      <a:r>
                        <a:rPr lang="en-CA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ACAP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funding in 2020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Funded purchase of used equipment from emergency reserve</a:t>
                      </a: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Continue to partner with municipal bodies to upgrade equipment 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Savings </a:t>
                      </a: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$500k+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7405679"/>
                  </a:ext>
                </a:extLst>
              </a:tr>
              <a:tr h="119322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Loss of hangar development revenues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Business partners no longer working together - $350k for 50 year lease for investment reserve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Loss of interest in reserve of $8k in 2018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CA" sz="12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marR="0" indent="-17145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Leasing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discussions currently underway – building of a 15,000 </a:t>
                      </a:r>
                      <a:r>
                        <a:rPr lang="en-CA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sq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CA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hangar, plus apron, parking 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annual land lease payments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Loss of $350k</a:t>
                      </a: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Revenue </a:t>
                      </a:r>
                      <a:r>
                        <a:rPr lang="en-CA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$10k annually</a:t>
                      </a:r>
                    </a:p>
                  </a:txBody>
                  <a:tcPr marL="63305" marR="63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3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67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0087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+mn-lt"/>
              </a:rPr>
              <a:t>5-Year Budget History - Total Revenue</a:t>
            </a:r>
            <a:br>
              <a:rPr lang="en-US" sz="4000" dirty="0" smtClean="0">
                <a:latin typeface="+mn-lt"/>
              </a:rPr>
            </a:br>
            <a:r>
              <a:rPr lang="en-US" sz="2700" dirty="0" smtClean="0">
                <a:latin typeface="+mn-lt"/>
              </a:rPr>
              <a:t>(General Revenue / Operating Grant)</a:t>
            </a:r>
            <a:endParaRPr lang="en-CA" sz="27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838758"/>
              </p:ext>
            </p:extLst>
          </p:nvPr>
        </p:nvGraphicFramePr>
        <p:xfrm>
          <a:off x="304800" y="1447800"/>
          <a:ext cx="8458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287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02F3B"/>
                </a:solidFill>
                <a:latin typeface="+mn-lt"/>
              </a:rPr>
              <a:t>Achieving </a:t>
            </a:r>
            <a:r>
              <a:rPr lang="en-US" dirty="0" smtClean="0">
                <a:solidFill>
                  <a:srgbClr val="002F3B"/>
                </a:solidFill>
                <a:latin typeface="+mn-lt"/>
              </a:rPr>
              <a:t>Budget - 2019  </a:t>
            </a:r>
            <a:endParaRPr lang="en-US" dirty="0">
              <a:solidFill>
                <a:srgbClr val="002F3B"/>
              </a:solidFill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69358"/>
              </p:ext>
            </p:extLst>
          </p:nvPr>
        </p:nvGraphicFramePr>
        <p:xfrm>
          <a:off x="457200" y="1474044"/>
          <a:ext cx="8153399" cy="4419600"/>
        </p:xfrm>
        <a:graphic>
          <a:graphicData uri="http://schemas.openxmlformats.org/drawingml/2006/table">
            <a:tbl>
              <a:tblPr/>
              <a:tblGrid>
                <a:gridCol w="1676400">
                  <a:extLst>
                    <a:ext uri="{9D8B030D-6E8A-4147-A177-3AD203B41FA5}">
                      <a16:colId xmlns:a16="http://schemas.microsoft.com/office/drawing/2014/main" val="1630737539"/>
                    </a:ext>
                  </a:extLst>
                </a:gridCol>
                <a:gridCol w="1376295">
                  <a:extLst>
                    <a:ext uri="{9D8B030D-6E8A-4147-A177-3AD203B41FA5}">
                      <a16:colId xmlns:a16="http://schemas.microsoft.com/office/drawing/2014/main" val="2851249108"/>
                    </a:ext>
                  </a:extLst>
                </a:gridCol>
                <a:gridCol w="1185012">
                  <a:extLst>
                    <a:ext uri="{9D8B030D-6E8A-4147-A177-3AD203B41FA5}">
                      <a16:colId xmlns:a16="http://schemas.microsoft.com/office/drawing/2014/main" val="452784386"/>
                    </a:ext>
                  </a:extLst>
                </a:gridCol>
                <a:gridCol w="1262295">
                  <a:extLst>
                    <a:ext uri="{9D8B030D-6E8A-4147-A177-3AD203B41FA5}">
                      <a16:colId xmlns:a16="http://schemas.microsoft.com/office/drawing/2014/main" val="4190385056"/>
                    </a:ext>
                  </a:extLst>
                </a:gridCol>
                <a:gridCol w="1249415">
                  <a:extLst>
                    <a:ext uri="{9D8B030D-6E8A-4147-A177-3AD203B41FA5}">
                      <a16:colId xmlns:a16="http://schemas.microsoft.com/office/drawing/2014/main" val="3867203890"/>
                    </a:ext>
                  </a:extLst>
                </a:gridCol>
                <a:gridCol w="1403982">
                  <a:extLst>
                    <a:ext uri="{9D8B030D-6E8A-4147-A177-3AD203B41FA5}">
                      <a16:colId xmlns:a16="http://schemas.microsoft.com/office/drawing/2014/main" val="1817797936"/>
                    </a:ext>
                  </a:extLst>
                </a:gridCol>
              </a:tblGrid>
              <a:tr h="1317705">
                <a:tc>
                  <a:txBody>
                    <a:bodyPr/>
                    <a:lstStyle/>
                    <a:p>
                      <a:pPr algn="ctr" fontAlgn="t"/>
                      <a:r>
                        <a:rPr lang="en-CA" sz="1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959" marR="5959" marT="595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 Budget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 Actual (Projected)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2019 Budget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 $ Change (2018 to 2019)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 % Increase / (Decrease)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8222573"/>
                  </a:ext>
                </a:extLst>
              </a:tr>
              <a:tr h="860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Revenue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332,480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346,449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334,900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185781"/>
                  </a:ext>
                </a:extLst>
              </a:tr>
              <a:tr h="87857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Operating Grant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425,520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396,064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439,800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43,736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335105"/>
                  </a:ext>
                </a:extLst>
              </a:tr>
              <a:tr h="6992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758,000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742,513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774,700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7209920"/>
                  </a:ext>
                </a:extLst>
              </a:tr>
              <a:tr h="6634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Expenditures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758,000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739,875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774,700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16,700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5959" marR="5959" marT="595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6388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72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8019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Savings / Increases - 2019</a:t>
            </a:r>
            <a:endParaRPr lang="en-CA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2911219"/>
              </p:ext>
            </p:extLst>
          </p:nvPr>
        </p:nvGraphicFramePr>
        <p:xfrm>
          <a:off x="685800" y="1219200"/>
          <a:ext cx="7848600" cy="4562642"/>
        </p:xfrm>
        <a:graphic>
          <a:graphicData uri="http://schemas.openxmlformats.org/drawingml/2006/table">
            <a:tbl>
              <a:tblPr firstRow="1" firstCol="1" bandRow="1"/>
              <a:tblGrid>
                <a:gridCol w="3924300">
                  <a:extLst>
                    <a:ext uri="{9D8B030D-6E8A-4147-A177-3AD203B41FA5}">
                      <a16:colId xmlns:a16="http://schemas.microsoft.com/office/drawing/2014/main" val="3605334450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val="880653608"/>
                    </a:ext>
                  </a:extLst>
                </a:gridCol>
              </a:tblGrid>
              <a:tr h="3318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Operating Budget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$758,000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3184"/>
                  </a:ext>
                </a:extLst>
              </a:tr>
              <a:tr h="11159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Savings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Revenue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Adjustments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Ancillary Fees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Aircraft Parking,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Landing)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Fuel Royalties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 Leases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Advertising &amp;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Airport Equipment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Maintenance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Training &amp; Administration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$7,500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$6,000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($12,000)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$4,000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$6,500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$3,500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282025"/>
                  </a:ext>
                </a:extLst>
              </a:tr>
              <a:tr h="7123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One-Time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Adjustments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Surveys 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Consulting)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($6,000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607629"/>
                  </a:ext>
                </a:extLst>
              </a:tr>
              <a:tr h="732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Contractual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Inflationary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Investment Management Fees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Payroll / Personnel 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12,000)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($8,000)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225423"/>
                  </a:ext>
                </a:extLst>
              </a:tr>
              <a:tr h="284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2019 Operating Budget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$774,700</a:t>
                      </a:r>
                      <a:endParaRPr lang="en-CA" sz="20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950197"/>
                  </a:ext>
                </a:extLst>
              </a:tr>
              <a:tr h="284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 Over Year Change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$16,700 (2.2%)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623133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1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377370"/>
              </p:ext>
            </p:extLst>
          </p:nvPr>
        </p:nvGraphicFramePr>
        <p:xfrm>
          <a:off x="76200" y="304800"/>
          <a:ext cx="8915400" cy="6019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962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05"/>
            <a:ext cx="8305800" cy="9325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Operating Grant – By Municipality ($)</a:t>
            </a:r>
            <a:endParaRPr lang="en-CA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235605"/>
              </p:ext>
            </p:extLst>
          </p:nvPr>
        </p:nvGraphicFramePr>
        <p:xfrm>
          <a:off x="380998" y="1981200"/>
          <a:ext cx="8382002" cy="3537193"/>
        </p:xfrm>
        <a:graphic>
          <a:graphicData uri="http://schemas.openxmlformats.org/drawingml/2006/table">
            <a:tbl>
              <a:tblPr firstRow="1" firstCol="1" bandRow="1"/>
              <a:tblGrid>
                <a:gridCol w="1676402">
                  <a:extLst>
                    <a:ext uri="{9D8B030D-6E8A-4147-A177-3AD203B41FA5}">
                      <a16:colId xmlns:a16="http://schemas.microsoft.com/office/drawing/2014/main" val="18396496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59662622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13784265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391291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5357502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514827058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Municipality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2018 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Grant 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2019 Grant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Change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% of Total 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NDA</a:t>
                      </a:r>
                      <a:r>
                        <a:rPr lang="en-CA" sz="20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Op. 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Budget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 Capita Cost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983249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St. Catharines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207,853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245,263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37,410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31.6%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$1.84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43944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 Falls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156,996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162,273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5,277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20.9%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1210087"/>
                  </a:ext>
                </a:extLst>
              </a:tr>
              <a:tr h="1034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Niagara-on-the-Lake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31,215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32,264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1,049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4.1%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52497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70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008796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+mn-lt"/>
              </a:rPr>
              <a:t>Operating Budget History - Including 2019 ($)</a:t>
            </a:r>
            <a:endParaRPr lang="en-CA" sz="40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479401"/>
              </p:ext>
            </p:extLst>
          </p:nvPr>
        </p:nvGraphicFramePr>
        <p:xfrm>
          <a:off x="381000" y="1524000"/>
          <a:ext cx="8305799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909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563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5-Year Capital Budget History ($)</a:t>
            </a:r>
            <a:endParaRPr lang="en-CA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0957446"/>
              </p:ext>
            </p:extLst>
          </p:nvPr>
        </p:nvGraphicFramePr>
        <p:xfrm>
          <a:off x="533400" y="1477294"/>
          <a:ext cx="8305800" cy="4648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169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6605"/>
            <a:ext cx="8153400" cy="932596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Capital Budget History - Projects</a:t>
            </a:r>
            <a:endParaRPr lang="en-CA" dirty="0"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3398051"/>
              </p:ext>
            </p:extLst>
          </p:nvPr>
        </p:nvGraphicFramePr>
        <p:xfrm>
          <a:off x="822325" y="2133603"/>
          <a:ext cx="7543800" cy="3666054"/>
        </p:xfrm>
        <a:graphic>
          <a:graphicData uri="http://schemas.openxmlformats.org/drawingml/2006/table">
            <a:tbl>
              <a:tblPr firstRow="1" firstCol="1" bandRow="1"/>
              <a:tblGrid>
                <a:gridCol w="1508644">
                  <a:extLst>
                    <a:ext uri="{9D8B030D-6E8A-4147-A177-3AD203B41FA5}">
                      <a16:colId xmlns:a16="http://schemas.microsoft.com/office/drawing/2014/main" val="1748968379"/>
                    </a:ext>
                  </a:extLst>
                </a:gridCol>
                <a:gridCol w="1508644">
                  <a:extLst>
                    <a:ext uri="{9D8B030D-6E8A-4147-A177-3AD203B41FA5}">
                      <a16:colId xmlns:a16="http://schemas.microsoft.com/office/drawing/2014/main" val="4153685273"/>
                    </a:ext>
                  </a:extLst>
                </a:gridCol>
                <a:gridCol w="1508644">
                  <a:extLst>
                    <a:ext uri="{9D8B030D-6E8A-4147-A177-3AD203B41FA5}">
                      <a16:colId xmlns:a16="http://schemas.microsoft.com/office/drawing/2014/main" val="4191337281"/>
                    </a:ext>
                  </a:extLst>
                </a:gridCol>
                <a:gridCol w="1508644">
                  <a:extLst>
                    <a:ext uri="{9D8B030D-6E8A-4147-A177-3AD203B41FA5}">
                      <a16:colId xmlns:a16="http://schemas.microsoft.com/office/drawing/2014/main" val="3071468347"/>
                    </a:ext>
                  </a:extLst>
                </a:gridCol>
                <a:gridCol w="1509224">
                  <a:extLst>
                    <a:ext uri="{9D8B030D-6E8A-4147-A177-3AD203B41FA5}">
                      <a16:colId xmlns:a16="http://schemas.microsoft.com/office/drawing/2014/main" val="4028594416"/>
                    </a:ext>
                  </a:extLst>
                </a:gridCol>
              </a:tblGrid>
              <a:tr h="6497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Year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 Budget ($)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# of Projects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Open Projects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Closed Projects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6776521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153,000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60620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258,047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168304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404,883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271489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274,500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928394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280,300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768935"/>
                  </a:ext>
                </a:extLst>
              </a:tr>
              <a:tr h="4708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1,370,730</a:t>
                      </a:r>
                      <a:endParaRPr lang="en-CA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CA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A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CA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667" marR="626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5913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0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6604"/>
            <a:ext cx="8077200" cy="145075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Niagara District Airport – </a:t>
            </a:r>
            <a:r>
              <a:rPr lang="en-US" dirty="0" err="1" smtClean="0">
                <a:latin typeface="+mn-lt"/>
              </a:rPr>
              <a:t>CYSN</a:t>
            </a:r>
            <a:r>
              <a:rPr lang="en-US" dirty="0" smtClean="0">
                <a:latin typeface="+mn-lt"/>
              </a:rPr>
              <a:t> (Overview)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2057400"/>
            <a:ext cx="3718560" cy="39624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2600" dirty="0" smtClean="0"/>
              <a:t>Originally opened in 1929, briefly ceded to federal government during World War II</a:t>
            </a:r>
          </a:p>
          <a:p>
            <a:pPr lvl="1"/>
            <a:r>
              <a:rPr lang="en-US" sz="2600" dirty="0" smtClean="0"/>
              <a:t>Niagara District Airport Commission officially created in 1959, responsible for oversight of operations of airport</a:t>
            </a:r>
          </a:p>
          <a:p>
            <a:pPr lvl="1"/>
            <a:r>
              <a:rPr lang="en-US" sz="2600" dirty="0" smtClean="0"/>
              <a:t>Most recent revisions to municipal operating agreement in 2013</a:t>
            </a:r>
          </a:p>
          <a:p>
            <a:pPr marL="201168" lvl="1" indent="0">
              <a:buNone/>
            </a:pPr>
            <a:endParaRPr lang="en-US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514600"/>
            <a:ext cx="3672213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25301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Capital Budget – 2019 ($)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877722"/>
              </p:ext>
            </p:extLst>
          </p:nvPr>
        </p:nvGraphicFramePr>
        <p:xfrm>
          <a:off x="914400" y="2057403"/>
          <a:ext cx="7315199" cy="3189381"/>
        </p:xfrm>
        <a:graphic>
          <a:graphicData uri="http://schemas.openxmlformats.org/drawingml/2006/table">
            <a:tbl>
              <a:tblPr firstRow="1" firstCol="1" bandRow="1"/>
              <a:tblGrid>
                <a:gridCol w="3870983">
                  <a:extLst>
                    <a:ext uri="{9D8B030D-6E8A-4147-A177-3AD203B41FA5}">
                      <a16:colId xmlns:a16="http://schemas.microsoft.com/office/drawing/2014/main" val="3099176973"/>
                    </a:ext>
                  </a:extLst>
                </a:gridCol>
                <a:gridCol w="3444216">
                  <a:extLst>
                    <a:ext uri="{9D8B030D-6E8A-4147-A177-3AD203B41FA5}">
                      <a16:colId xmlns:a16="http://schemas.microsoft.com/office/drawing/2014/main" val="305564956"/>
                    </a:ext>
                  </a:extLst>
                </a:gridCol>
              </a:tblGrid>
              <a:tr h="62479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Driver - Risk / Compliance / Safety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46541"/>
                  </a:ext>
                </a:extLst>
              </a:tr>
              <a:tr h="3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170643"/>
                  </a:ext>
                </a:extLst>
              </a:tr>
              <a:tr h="392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Fuel Pad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46682"/>
                  </a:ext>
                </a:extLst>
              </a:tr>
              <a:tr h="7637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Maintenance Shed – FOAM, Jet Sand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9012779"/>
                  </a:ext>
                </a:extLst>
              </a:tr>
              <a:tr h="392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Wingbar</a:t>
                      </a: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Lighting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181710"/>
                  </a:ext>
                </a:extLst>
              </a:tr>
              <a:tr h="62479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235,000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08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79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537684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Capital Budget – 2019 ($)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01425"/>
              </p:ext>
            </p:extLst>
          </p:nvPr>
        </p:nvGraphicFramePr>
        <p:xfrm>
          <a:off x="914400" y="1981200"/>
          <a:ext cx="7391400" cy="2610800"/>
        </p:xfrm>
        <a:graphic>
          <a:graphicData uri="http://schemas.openxmlformats.org/drawingml/2006/table">
            <a:tbl>
              <a:tblPr firstRow="1" firstCol="1" bandRow="1"/>
              <a:tblGrid>
                <a:gridCol w="3922293">
                  <a:extLst>
                    <a:ext uri="{9D8B030D-6E8A-4147-A177-3AD203B41FA5}">
                      <a16:colId xmlns:a16="http://schemas.microsoft.com/office/drawing/2014/main" val="1483375216"/>
                    </a:ext>
                  </a:extLst>
                </a:gridCol>
                <a:gridCol w="3469107">
                  <a:extLst>
                    <a:ext uri="{9D8B030D-6E8A-4147-A177-3AD203B41FA5}">
                      <a16:colId xmlns:a16="http://schemas.microsoft.com/office/drawing/2014/main" val="1413224554"/>
                    </a:ext>
                  </a:extLst>
                </a:gridCol>
              </a:tblGrid>
              <a:tr h="553400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Driver - Sustainability / Repair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577193"/>
                  </a:ext>
                </a:extLst>
              </a:tr>
              <a:tr h="347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214457"/>
                  </a:ext>
                </a:extLst>
              </a:tr>
              <a:tr h="6233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Cracksealing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223798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Line Paint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010230"/>
                  </a:ext>
                </a:extLst>
              </a:tr>
              <a:tr h="5534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CA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91,000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798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5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533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Total Capital Budget – 2019 ($)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3354995"/>
              </p:ext>
            </p:extLst>
          </p:nvPr>
        </p:nvGraphicFramePr>
        <p:xfrm>
          <a:off x="914400" y="2057403"/>
          <a:ext cx="7239000" cy="2797366"/>
        </p:xfrm>
        <a:graphic>
          <a:graphicData uri="http://schemas.openxmlformats.org/drawingml/2006/table">
            <a:tbl>
              <a:tblPr firstRow="1" firstCol="1" bandRow="1"/>
              <a:tblGrid>
                <a:gridCol w="3870983">
                  <a:extLst>
                    <a:ext uri="{9D8B030D-6E8A-4147-A177-3AD203B41FA5}">
                      <a16:colId xmlns:a16="http://schemas.microsoft.com/office/drawing/2014/main" val="3099176973"/>
                    </a:ext>
                  </a:extLst>
                </a:gridCol>
                <a:gridCol w="3368017">
                  <a:extLst>
                    <a:ext uri="{9D8B030D-6E8A-4147-A177-3AD203B41FA5}">
                      <a16:colId xmlns:a16="http://schemas.microsoft.com/office/drawing/2014/main" val="305564956"/>
                    </a:ext>
                  </a:extLst>
                </a:gridCol>
              </a:tblGrid>
              <a:tr h="624791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 Projects - 2019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46541"/>
                  </a:ext>
                </a:extLst>
              </a:tr>
              <a:tr h="3920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Driver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170643"/>
                  </a:ext>
                </a:extLst>
              </a:tr>
              <a:tr h="39201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Sustainability</a:t>
                      </a:r>
                      <a:r>
                        <a:rPr lang="en-CA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Repair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46682"/>
                  </a:ext>
                </a:extLst>
              </a:tr>
              <a:tr h="7637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Risk</a:t>
                      </a:r>
                      <a:r>
                        <a:rPr lang="en-CA" sz="2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/ Compliance / Safety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235,000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9012779"/>
                  </a:ext>
                </a:extLst>
              </a:tr>
              <a:tr h="62479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326,000</a:t>
                      </a:r>
                      <a:endParaRPr lang="en-C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08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7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Capital Budget – 2019 Deferred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193157"/>
              </p:ext>
            </p:extLst>
          </p:nvPr>
        </p:nvGraphicFramePr>
        <p:xfrm>
          <a:off x="533399" y="3895757"/>
          <a:ext cx="8077201" cy="2232851"/>
        </p:xfrm>
        <a:graphic>
          <a:graphicData uri="http://schemas.openxmlformats.org/drawingml/2006/table">
            <a:tbl>
              <a:tblPr firstRow="1" firstCol="1" bandRow="1"/>
              <a:tblGrid>
                <a:gridCol w="4319203">
                  <a:extLst>
                    <a:ext uri="{9D8B030D-6E8A-4147-A177-3AD203B41FA5}">
                      <a16:colId xmlns:a16="http://schemas.microsoft.com/office/drawing/2014/main" val="3099176973"/>
                    </a:ext>
                  </a:extLst>
                </a:gridCol>
                <a:gridCol w="3757998">
                  <a:extLst>
                    <a:ext uri="{9D8B030D-6E8A-4147-A177-3AD203B41FA5}">
                      <a16:colId xmlns:a16="http://schemas.microsoft.com/office/drawing/2014/main" val="305564956"/>
                    </a:ext>
                  </a:extLst>
                </a:gridCol>
              </a:tblGrid>
              <a:tr h="328128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Capital Projects (not</a:t>
                      </a:r>
                      <a:r>
                        <a:rPr lang="en-CA" sz="24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requested)</a:t>
                      </a:r>
                      <a:r>
                        <a:rPr lang="en-C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- 2019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46541"/>
                  </a:ext>
                </a:extLst>
              </a:tr>
              <a:tr h="2734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170643"/>
                  </a:ext>
                </a:extLst>
              </a:tr>
              <a:tr h="2734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Runway 11-29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$725,000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5246682"/>
                  </a:ext>
                </a:extLst>
              </a:tr>
              <a:tr h="2734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Runway 01-19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$325,000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9012779"/>
                  </a:ext>
                </a:extLst>
              </a:tr>
              <a:tr h="5595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Back-Up Generator – Field Electrical Centre (</a:t>
                      </a:r>
                      <a:r>
                        <a:rPr lang="en-US" sz="18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FEC</a:t>
                      </a: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$500,000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889654"/>
                  </a:ext>
                </a:extLst>
              </a:tr>
              <a:tr h="3281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     </a:t>
                      </a:r>
                      <a:r>
                        <a:rPr lang="en-CA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1,550,000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0892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1381722"/>
            <a:ext cx="8229600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700" b="1" dirty="0" smtClean="0"/>
              <a:t>Items in our prior capital forecast identified as needed in 2019, but we are not requesting as part of this capital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Business case to come forward separately (Q1 2019) given the size and nature of the request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Significant concern given that runway 11-29 has been closed since May 2018, no ability to re-open given the recent data brought forward on the condition of the runway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Given the size of the request, especially in relation to prior capital requests, value in a working group to assist in identifying financial opportunities to fund </a:t>
            </a:r>
            <a:endParaRPr lang="en-CA" sz="1700" dirty="0"/>
          </a:p>
        </p:txBody>
      </p:sp>
    </p:spTree>
    <p:extLst>
      <p:ext uri="{BB962C8B-B14F-4D97-AF65-F5344CB8AC3E}">
        <p14:creationId xmlns:p14="http://schemas.microsoft.com/office/powerpoint/2010/main" val="35592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61196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Capital Budget - Pressures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1050" dirty="0" smtClean="0"/>
          </a:p>
          <a:p>
            <a:r>
              <a:rPr lang="en-US" sz="2400" b="1" dirty="0" smtClean="0"/>
              <a:t>Items not included in future capital budget:</a:t>
            </a:r>
          </a:p>
          <a:p>
            <a:endParaRPr lang="en-US" sz="1000" dirty="0" smtClean="0"/>
          </a:p>
          <a:p>
            <a:pPr lvl="1"/>
            <a:r>
              <a:rPr lang="en-US" sz="2400" dirty="0" smtClean="0"/>
              <a:t>Southwest aviation – taxiways, service</a:t>
            </a:r>
          </a:p>
          <a:p>
            <a:pPr lvl="1"/>
            <a:r>
              <a:rPr lang="en-US" sz="2400" dirty="0" smtClean="0"/>
              <a:t>Main runway expansion – investigate and/or expand</a:t>
            </a:r>
          </a:p>
          <a:p>
            <a:pPr lvl="1"/>
            <a:r>
              <a:rPr lang="en-US" sz="2400" dirty="0" smtClean="0"/>
              <a:t>Water infrastructure – ongoing leaks and breaks</a:t>
            </a:r>
          </a:p>
          <a:p>
            <a:pPr lvl="1"/>
            <a:r>
              <a:rPr lang="en-US" sz="2400" dirty="0" smtClean="0"/>
              <a:t>Terminal </a:t>
            </a:r>
            <a:r>
              <a:rPr lang="en-US" sz="2400" dirty="0"/>
              <a:t>expansion – </a:t>
            </a:r>
            <a:r>
              <a:rPr lang="en-US" sz="2400" dirty="0" err="1"/>
              <a:t>CATSA</a:t>
            </a:r>
            <a:r>
              <a:rPr lang="en-US" sz="2400" dirty="0"/>
              <a:t> &amp; </a:t>
            </a:r>
            <a:r>
              <a:rPr lang="en-US" sz="2400" dirty="0" err="1"/>
              <a:t>CBSA</a:t>
            </a:r>
            <a:r>
              <a:rPr lang="en-US" sz="2400" dirty="0"/>
              <a:t> – necessary for future growth and passenger </a:t>
            </a:r>
            <a:r>
              <a:rPr lang="en-US" sz="2400" dirty="0" smtClean="0"/>
              <a:t>service</a:t>
            </a:r>
          </a:p>
          <a:p>
            <a:pPr lvl="4"/>
            <a:r>
              <a:rPr lang="en-US" sz="2000" dirty="0" smtClean="0"/>
              <a:t>Additional </a:t>
            </a:r>
            <a:r>
              <a:rPr lang="en-US" sz="2000" dirty="0"/>
              <a:t>parking spaces </a:t>
            </a:r>
            <a:endParaRPr lang="en-US" sz="2000" dirty="0" smtClean="0"/>
          </a:p>
          <a:p>
            <a:pPr lvl="4"/>
            <a:r>
              <a:rPr lang="en-US" sz="2000" dirty="0" smtClean="0"/>
              <a:t>17,000 </a:t>
            </a:r>
            <a:r>
              <a:rPr lang="en-US" sz="2000" dirty="0"/>
              <a:t>– 18,000 </a:t>
            </a:r>
            <a:r>
              <a:rPr lang="en-US" sz="2000" dirty="0" err="1"/>
              <a:t>sq</a:t>
            </a:r>
            <a:r>
              <a:rPr lang="en-US" sz="2000" dirty="0"/>
              <a:t>/</a:t>
            </a:r>
            <a:r>
              <a:rPr lang="en-US" sz="2000" dirty="0" err="1"/>
              <a:t>ft</a:t>
            </a:r>
            <a:r>
              <a:rPr lang="en-US" sz="2000" dirty="0"/>
              <a:t> facility </a:t>
            </a:r>
            <a:endParaRPr lang="en-US" sz="2000" dirty="0" smtClean="0"/>
          </a:p>
          <a:p>
            <a:pPr lvl="4"/>
            <a:r>
              <a:rPr lang="en-US" sz="2000" dirty="0" smtClean="0"/>
              <a:t>Investment </a:t>
            </a:r>
            <a:r>
              <a:rPr lang="en-US" sz="2000" dirty="0"/>
              <a:t>of $5.7 - $6.2M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13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990600"/>
            <a:ext cx="7543800" cy="627795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+mn-lt"/>
              </a:rPr>
              <a:t>Capital Budget Forecast – 5 Years ($)</a:t>
            </a:r>
            <a:endParaRPr lang="en-CA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428682"/>
              </p:ext>
            </p:extLst>
          </p:nvPr>
        </p:nvGraphicFramePr>
        <p:xfrm>
          <a:off x="403860" y="2438400"/>
          <a:ext cx="8381998" cy="1605635"/>
        </p:xfrm>
        <a:graphic>
          <a:graphicData uri="http://schemas.openxmlformats.org/drawingml/2006/table">
            <a:tbl>
              <a:tblPr firstRow="1" firstCol="1" bandRow="1"/>
              <a:tblGrid>
                <a:gridCol w="1625601">
                  <a:extLst>
                    <a:ext uri="{9D8B030D-6E8A-4147-A177-3AD203B41FA5}">
                      <a16:colId xmlns:a16="http://schemas.microsoft.com/office/drawing/2014/main" val="1201027718"/>
                    </a:ext>
                  </a:extLst>
                </a:gridCol>
                <a:gridCol w="1277021">
                  <a:extLst>
                    <a:ext uri="{9D8B030D-6E8A-4147-A177-3AD203B41FA5}">
                      <a16:colId xmlns:a16="http://schemas.microsoft.com/office/drawing/2014/main" val="434520365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1782943733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4049478415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1421217152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3166807283"/>
                    </a:ext>
                  </a:extLst>
                </a:gridCol>
              </a:tblGrid>
              <a:tr h="4817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2020*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2021*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2022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089354"/>
                  </a:ext>
                </a:extLst>
              </a:tr>
              <a:tr h="7866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741,000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102,000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57,400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466429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1,080,400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235967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4800" y="4103590"/>
            <a:ext cx="1222851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*Potential for funding </a:t>
            </a:r>
            <a:r>
              <a:rPr lang="en-CA" alt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equipment purchases </a:t>
            </a: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through </a:t>
            </a:r>
            <a:r>
              <a:rPr kumimoji="0" lang="en-CA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ACAP</a:t>
            </a: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($129k</a:t>
            </a:r>
            <a:r>
              <a:rPr kumimoji="0" lang="en-CA" alt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2020; $20k in 2021; potential reduction of $149k)</a:t>
            </a:r>
            <a:endParaRPr kumimoji="0" lang="en-CA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8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968861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2019 Capital – By Municipality</a:t>
            </a:r>
            <a:endParaRPr lang="en-CA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26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9198885"/>
              </p:ext>
            </p:extLst>
          </p:nvPr>
        </p:nvGraphicFramePr>
        <p:xfrm>
          <a:off x="609600" y="1447800"/>
          <a:ext cx="8001000" cy="4706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0793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61196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Capital – By Municipality ($)</a:t>
            </a:r>
            <a:endParaRPr lang="en-CA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144564"/>
              </p:ext>
            </p:extLst>
          </p:nvPr>
        </p:nvGraphicFramePr>
        <p:xfrm>
          <a:off x="601979" y="2133600"/>
          <a:ext cx="7985761" cy="3244585"/>
        </p:xfrm>
        <a:graphic>
          <a:graphicData uri="http://schemas.openxmlformats.org/drawingml/2006/table">
            <a:tbl>
              <a:tblPr firstRow="1" firstCol="1" bandRow="1"/>
              <a:tblGrid>
                <a:gridCol w="2342492">
                  <a:extLst>
                    <a:ext uri="{9D8B030D-6E8A-4147-A177-3AD203B41FA5}">
                      <a16:colId xmlns:a16="http://schemas.microsoft.com/office/drawing/2014/main" val="1839649634"/>
                    </a:ext>
                  </a:extLst>
                </a:gridCol>
                <a:gridCol w="1916582">
                  <a:extLst>
                    <a:ext uri="{9D8B030D-6E8A-4147-A177-3AD203B41FA5}">
                      <a16:colId xmlns:a16="http://schemas.microsoft.com/office/drawing/2014/main" val="1596626220"/>
                    </a:ext>
                  </a:extLst>
                </a:gridCol>
                <a:gridCol w="1916582">
                  <a:extLst>
                    <a:ext uri="{9D8B030D-6E8A-4147-A177-3AD203B41FA5}">
                      <a16:colId xmlns:a16="http://schemas.microsoft.com/office/drawing/2014/main" val="2137842655"/>
                    </a:ext>
                  </a:extLst>
                </a:gridCol>
                <a:gridCol w="1810105">
                  <a:extLst>
                    <a:ext uri="{9D8B030D-6E8A-4147-A177-3AD203B41FA5}">
                      <a16:colId xmlns:a16="http://schemas.microsoft.com/office/drawing/2014/main" val="1391291002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Municipality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2018</a:t>
                      </a:r>
                      <a:r>
                        <a:rPr lang="en-CA" sz="20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Capital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2019 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Capital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Change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983249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St. Catharines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156,315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181,800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25,485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7439444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 Falls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103,422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120,285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16,863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210087"/>
                  </a:ext>
                </a:extLst>
              </a:tr>
              <a:tr h="10347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Niagara-on-the-Lake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20,563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23,915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3,352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52497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07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Total Contribution – By Municipality ($)</a:t>
            </a:r>
            <a:endParaRPr lang="en-CA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724879"/>
              </p:ext>
            </p:extLst>
          </p:nvPr>
        </p:nvGraphicFramePr>
        <p:xfrm>
          <a:off x="822960" y="2057401"/>
          <a:ext cx="7330440" cy="3191800"/>
        </p:xfrm>
        <a:graphic>
          <a:graphicData uri="http://schemas.openxmlformats.org/drawingml/2006/table">
            <a:tbl>
              <a:tblPr firstRow="1" firstCol="1" bandRow="1"/>
              <a:tblGrid>
                <a:gridCol w="1628259">
                  <a:extLst>
                    <a:ext uri="{9D8B030D-6E8A-4147-A177-3AD203B41FA5}">
                      <a16:colId xmlns:a16="http://schemas.microsoft.com/office/drawing/2014/main" val="3862166780"/>
                    </a:ext>
                  </a:extLst>
                </a:gridCol>
                <a:gridCol w="1404736">
                  <a:extLst>
                    <a:ext uri="{9D8B030D-6E8A-4147-A177-3AD203B41FA5}">
                      <a16:colId xmlns:a16="http://schemas.microsoft.com/office/drawing/2014/main" val="81666225"/>
                    </a:ext>
                  </a:extLst>
                </a:gridCol>
                <a:gridCol w="1404736">
                  <a:extLst>
                    <a:ext uri="{9D8B030D-6E8A-4147-A177-3AD203B41FA5}">
                      <a16:colId xmlns:a16="http://schemas.microsoft.com/office/drawing/2014/main" val="2033186272"/>
                    </a:ext>
                  </a:extLst>
                </a:gridCol>
                <a:gridCol w="1445887">
                  <a:extLst>
                    <a:ext uri="{9D8B030D-6E8A-4147-A177-3AD203B41FA5}">
                      <a16:colId xmlns:a16="http://schemas.microsoft.com/office/drawing/2014/main" val="3984542919"/>
                    </a:ext>
                  </a:extLst>
                </a:gridCol>
                <a:gridCol w="1446822">
                  <a:extLst>
                    <a:ext uri="{9D8B030D-6E8A-4147-A177-3AD203B41FA5}">
                      <a16:colId xmlns:a16="http://schemas.microsoft.com/office/drawing/2014/main" val="1920178517"/>
                    </a:ext>
                  </a:extLst>
                </a:gridCol>
              </a:tblGrid>
              <a:tr h="75975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Municipality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Operating 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Capital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  <a:endParaRPr lang="en-CA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Per Capita Cost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219741"/>
                  </a:ext>
                </a:extLst>
              </a:tr>
              <a:tr h="68804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St. Catharines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245,263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181,800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427,063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$3.21/person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60769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 Falls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162,273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120,285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282,558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0163489"/>
                  </a:ext>
                </a:extLst>
              </a:tr>
              <a:tr h="105820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Niagara-on-the-Lake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32,264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23,915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56,179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97004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7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999"/>
            <a:ext cx="7543800" cy="106680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NDA - Summary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563" y="2057400"/>
            <a:ext cx="7135438" cy="40233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Operating - $245,263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Capital - $181,800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</a:t>
            </a:r>
            <a:r>
              <a:rPr lang="en-US" sz="2800" dirty="0" smtClean="0"/>
              <a:t>orking group in Q1 2019</a:t>
            </a:r>
          </a:p>
          <a:p>
            <a:pPr marL="1172718" lvl="3" indent="-514350">
              <a:buFont typeface="Arial" panose="020B0604020202020204" pitchFamily="34" charset="0"/>
              <a:buChar char="•"/>
            </a:pPr>
            <a:r>
              <a:rPr lang="en-US" sz="2200" dirty="0"/>
              <a:t>A</a:t>
            </a:r>
            <a:r>
              <a:rPr lang="en-US" sz="2200" dirty="0" smtClean="0"/>
              <a:t>ssist in planning for larger capital needs of secondary runways</a:t>
            </a:r>
            <a:endParaRPr lang="en-CA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4E5F-97BE-4D08-A523-F47F7F8C3AE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0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31359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Niagara District Airport 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2017 – 2021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905000"/>
            <a:ext cx="7543801" cy="3048000"/>
          </a:xfrm>
        </p:spPr>
        <p:txBody>
          <a:bodyPr>
            <a:normAutofit/>
          </a:bodyPr>
          <a:lstStyle/>
          <a:p>
            <a:pPr marL="201168" lvl="1" indent="0">
              <a:buNone/>
            </a:pPr>
            <a:r>
              <a:rPr lang="en-US" sz="2200" b="1" dirty="0"/>
              <a:t>VISION</a:t>
            </a:r>
            <a:r>
              <a:rPr lang="en-US" sz="2200" dirty="0"/>
              <a:t> – Niagara Region’s hassle-free aviation hub offering VIP service to leisure and business travelers, and recreational flyers</a:t>
            </a:r>
          </a:p>
          <a:p>
            <a:pPr marL="201168" lvl="1" indent="0">
              <a:buNone/>
            </a:pPr>
            <a:r>
              <a:rPr lang="en-US" sz="2200" b="1" dirty="0"/>
              <a:t>MISSION</a:t>
            </a:r>
            <a:r>
              <a:rPr lang="en-US" sz="2200" dirty="0"/>
              <a:t> – Contribute to the economic prosperity of the Niagara Region by providing air connectivity for business and leisure travelers</a:t>
            </a:r>
          </a:p>
          <a:p>
            <a:pPr marL="201168" lvl="1" indent="0">
              <a:buNone/>
            </a:pPr>
            <a:r>
              <a:rPr lang="en-US" sz="2200" b="1" dirty="0"/>
              <a:t>GOAL</a:t>
            </a:r>
            <a:r>
              <a:rPr lang="en-US" sz="2200" dirty="0"/>
              <a:t> – 15% growth in revenue within the next three years by introducing scheduled passenger service and increasing the number of tenants in the airport</a:t>
            </a:r>
          </a:p>
          <a:p>
            <a:pPr marL="201168" lvl="1" indent="0">
              <a:buNone/>
            </a:pPr>
            <a:endParaRPr lang="en-US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724400"/>
            <a:ext cx="5177788" cy="150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71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0399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Savings / Increases - 2018</a:t>
            </a:r>
            <a:endParaRPr lang="en-CA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6950916"/>
              </p:ext>
            </p:extLst>
          </p:nvPr>
        </p:nvGraphicFramePr>
        <p:xfrm>
          <a:off x="685800" y="1143000"/>
          <a:ext cx="7848600" cy="5138986"/>
        </p:xfrm>
        <a:graphic>
          <a:graphicData uri="http://schemas.openxmlformats.org/drawingml/2006/table">
            <a:tbl>
              <a:tblPr firstRow="1" firstCol="1" bandRow="1"/>
              <a:tblGrid>
                <a:gridCol w="3924300">
                  <a:extLst>
                    <a:ext uri="{9D8B030D-6E8A-4147-A177-3AD203B41FA5}">
                      <a16:colId xmlns:a16="http://schemas.microsoft.com/office/drawing/2014/main" val="3605334450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val="880653608"/>
                    </a:ext>
                  </a:extLst>
                </a:gridCol>
              </a:tblGrid>
              <a:tr h="33180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Projected Year</a:t>
                      </a:r>
                      <a:r>
                        <a:rPr lang="en-CA" sz="20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End Budget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742,513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43184"/>
                  </a:ext>
                </a:extLst>
              </a:tr>
              <a:tr h="111599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Savings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Revenue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Adjustments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Ancillary Fees (Aircraft Parking, Landing)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Fuel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Royalties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Interest on Reserves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Land Leases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Payroll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Expenses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Municipal</a:t>
                      </a: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Grant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Water Revenues 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$12,900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$5,500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($8,000)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($25,850)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$42,000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($29,456)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$3,000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282025"/>
                  </a:ext>
                </a:extLst>
              </a:tr>
              <a:tr h="71238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One-Time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Adjustments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Regulatory 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Surveys 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Consulting)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Asset Sales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Terminal Building</a:t>
                      </a: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Airport Equipment &amp; Vehicles</a:t>
                      </a:r>
                    </a:p>
                    <a:p>
                      <a:pPr marL="457200" marR="0" lvl="1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7,000)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$20,000</a:t>
                      </a: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($6,500)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$5,500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7607629"/>
                  </a:ext>
                </a:extLst>
              </a:tr>
              <a:tr h="7326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Contractual </a:t>
                      </a: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 </a:t>
                      </a:r>
                      <a:r>
                        <a:rPr lang="en-CA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Inflationary (+ / -)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800100" marR="0" lvl="1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Investment Management Fees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en-CA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A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($10,500)</a:t>
                      </a:r>
                      <a:endParaRPr lang="en-CA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225423"/>
                  </a:ext>
                </a:extLst>
              </a:tr>
              <a:tr h="284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Actual </a:t>
                      </a: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Budget</a:t>
                      </a: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u="sng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</a:t>
                      </a:r>
                      <a:r>
                        <a:rPr lang="en-CA" sz="2000" b="1" u="sng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739,875</a:t>
                      </a:r>
                      <a:endParaRPr lang="en-CA" sz="20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950197"/>
                  </a:ext>
                </a:extLst>
              </a:tr>
              <a:tr h="284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Surplus / Deficit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$2,638 (0.4%)</a:t>
                      </a:r>
                      <a:endParaRPr lang="en-CA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623133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8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19069"/>
            <a:ext cx="7543800" cy="62779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+mn-lt"/>
              </a:rPr>
              <a:t>Capital Budget Forecast – 5 Years ($)</a:t>
            </a:r>
            <a:endParaRPr lang="en-CA" sz="40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31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126667"/>
              </p:ext>
            </p:extLst>
          </p:nvPr>
        </p:nvGraphicFramePr>
        <p:xfrm>
          <a:off x="403860" y="947384"/>
          <a:ext cx="8381998" cy="5030137"/>
        </p:xfrm>
        <a:graphic>
          <a:graphicData uri="http://schemas.openxmlformats.org/drawingml/2006/table">
            <a:tbl>
              <a:tblPr firstRow="1" firstCol="1" bandRow="1"/>
              <a:tblGrid>
                <a:gridCol w="1625601">
                  <a:extLst>
                    <a:ext uri="{9D8B030D-6E8A-4147-A177-3AD203B41FA5}">
                      <a16:colId xmlns:a16="http://schemas.microsoft.com/office/drawing/2014/main" val="1201027718"/>
                    </a:ext>
                  </a:extLst>
                </a:gridCol>
                <a:gridCol w="1277021">
                  <a:extLst>
                    <a:ext uri="{9D8B030D-6E8A-4147-A177-3AD203B41FA5}">
                      <a16:colId xmlns:a16="http://schemas.microsoft.com/office/drawing/2014/main" val="434520365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1782943733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4049478415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1421217152"/>
                    </a:ext>
                  </a:extLst>
                </a:gridCol>
                <a:gridCol w="1369844">
                  <a:extLst>
                    <a:ext uri="{9D8B030D-6E8A-4147-A177-3AD203B41FA5}">
                      <a16:colId xmlns:a16="http://schemas.microsoft.com/office/drawing/2014/main" val="3166807283"/>
                    </a:ext>
                  </a:extLst>
                </a:gridCol>
              </a:tblGrid>
              <a:tr h="48176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Projects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2020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2021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2022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en-CA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089354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Snowplow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(#82)*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153058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Flying Club Apron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525,000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0979551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Crack Sealing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16,400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16,700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17,000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17,400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9095583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East Apron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060957"/>
                  </a:ext>
                </a:extLst>
              </a:tr>
              <a:tr h="3791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Pick-Up Truck (#55)*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47576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Office Furniture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247715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Terminal Furniture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169377"/>
                  </a:ext>
                </a:extLst>
              </a:tr>
              <a:tr h="32694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Garage Doors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922568"/>
                  </a:ext>
                </a:extLst>
              </a:tr>
              <a:tr h="3808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Genaire</a:t>
                      </a: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HVAC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6321079"/>
                  </a:ext>
                </a:extLst>
              </a:tr>
              <a:tr h="3808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Paint Lines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85,000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9412978"/>
                  </a:ext>
                </a:extLst>
              </a:tr>
              <a:tr h="38087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Taxi Access – East Tower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40,000</a:t>
                      </a:r>
                      <a:endParaRPr lang="en-C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865184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741,000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102,000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57,400</a:t>
                      </a:r>
                      <a:endParaRPr lang="en-CA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466429"/>
                  </a:ext>
                </a:extLst>
              </a:tr>
              <a:tr h="33721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GRAND TOTAL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1,080,400</a:t>
                      </a:r>
                      <a:endParaRPr lang="en-C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1235967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4800" y="5977521"/>
            <a:ext cx="1222851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*Potential for funding through </a:t>
            </a:r>
            <a:r>
              <a:rPr kumimoji="0" lang="en-CA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ACAP</a:t>
            </a:r>
            <a:endParaRPr kumimoji="0" lang="en-CA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41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+mn-lt"/>
              </a:rPr>
              <a:t>Niagara District Airport – By the Numbers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67" y="1828800"/>
            <a:ext cx="4060933" cy="4419600"/>
          </a:xfrm>
        </p:spPr>
        <p:txBody>
          <a:bodyPr>
            <a:noAutofit/>
          </a:bodyPr>
          <a:lstStyle/>
          <a:p>
            <a:pPr lvl="1"/>
            <a:r>
              <a:rPr lang="en-US" dirty="0"/>
              <a:t>2</a:t>
            </a:r>
            <a:r>
              <a:rPr lang="en-US" dirty="0" smtClean="0"/>
              <a:t> aprons – 3 runways – 4 taxiways</a:t>
            </a:r>
          </a:p>
          <a:p>
            <a:pPr lvl="1"/>
            <a:r>
              <a:rPr lang="en-US" dirty="0" smtClean="0"/>
              <a:t>14 businesses housed at NDA</a:t>
            </a:r>
          </a:p>
          <a:p>
            <a:pPr lvl="1"/>
            <a:r>
              <a:rPr lang="en-US" dirty="0" smtClean="0"/>
              <a:t>27 snow events in 2017/18 winter season (accumulation of 5 feet)</a:t>
            </a:r>
          </a:p>
          <a:p>
            <a:pPr lvl="1"/>
            <a:r>
              <a:rPr lang="en-US" dirty="0" smtClean="0"/>
              <a:t>200</a:t>
            </a:r>
            <a:r>
              <a:rPr lang="en-US" dirty="0"/>
              <a:t>+ safety reports </a:t>
            </a:r>
            <a:r>
              <a:rPr lang="en-US" dirty="0" smtClean="0"/>
              <a:t>annually</a:t>
            </a:r>
          </a:p>
          <a:p>
            <a:pPr lvl="1"/>
            <a:r>
              <a:rPr lang="en-US" dirty="0" smtClean="0"/>
              <a:t>321 acres of land</a:t>
            </a:r>
          </a:p>
          <a:p>
            <a:pPr lvl="1"/>
            <a:r>
              <a:rPr lang="en-US" dirty="0" smtClean="0"/>
              <a:t>2,000 annual runway inspections</a:t>
            </a:r>
          </a:p>
          <a:p>
            <a:pPr lvl="1"/>
            <a:r>
              <a:rPr lang="en-US" dirty="0"/>
              <a:t>40,000 aircraft movements (</a:t>
            </a:r>
            <a:r>
              <a:rPr lang="en-US" dirty="0" smtClean="0"/>
              <a:t>projected)</a:t>
            </a:r>
          </a:p>
          <a:p>
            <a:pPr lvl="1"/>
            <a:r>
              <a:rPr lang="en-US" dirty="0" smtClean="0"/>
              <a:t>161,462 square </a:t>
            </a:r>
            <a:r>
              <a:rPr lang="en-US" dirty="0" err="1" smtClean="0"/>
              <a:t>metres</a:t>
            </a:r>
            <a:r>
              <a:rPr lang="en-US" dirty="0" smtClean="0"/>
              <a:t> of pavement</a:t>
            </a:r>
          </a:p>
          <a:p>
            <a:pPr lvl="1"/>
            <a:r>
              <a:rPr lang="en-US" dirty="0" smtClean="0"/>
              <a:t>24</a:t>
            </a:r>
            <a:r>
              <a:rPr lang="en-US" dirty="0"/>
              <a:t>% increase in jet traffic in 2018 </a:t>
            </a:r>
            <a:r>
              <a:rPr lang="en-US" i="1" dirty="0"/>
              <a:t>(projected</a:t>
            </a:r>
            <a:r>
              <a:rPr lang="en-US" i="1" dirty="0" smtClean="0"/>
              <a:t>)</a:t>
            </a:r>
          </a:p>
          <a:p>
            <a:pPr lvl="1"/>
            <a:r>
              <a:rPr lang="en-US" dirty="0" smtClean="0"/>
              <a:t>33% increase in passenger traffic for </a:t>
            </a:r>
            <a:r>
              <a:rPr lang="en-US" dirty="0" err="1" smtClean="0"/>
              <a:t>FlyGTA</a:t>
            </a:r>
            <a:r>
              <a:rPr lang="en-US" dirty="0" smtClean="0"/>
              <a:t> </a:t>
            </a:r>
            <a:r>
              <a:rPr lang="en-US" i="1" dirty="0" smtClean="0"/>
              <a:t>(projected)</a:t>
            </a:r>
            <a:endParaRPr lang="en-CA" dirty="0"/>
          </a:p>
          <a:p>
            <a:pPr lvl="1"/>
            <a:r>
              <a:rPr lang="en-US" b="1" dirty="0" smtClean="0"/>
              <a:t>2032 – the year Pearson International Airport will reach capacity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860" y="1905000"/>
            <a:ext cx="4414884" cy="17479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810000"/>
            <a:ext cx="36576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7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864466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NDA – Business of Aviation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565" y="1250374"/>
            <a:ext cx="7952162" cy="2819400"/>
          </a:xfrm>
          <a:solidFill>
            <a:schemeClr val="bg1"/>
          </a:solidFill>
        </p:spPr>
        <p:txBody>
          <a:bodyPr>
            <a:noAutofit/>
          </a:bodyPr>
          <a:lstStyle/>
          <a:p>
            <a:pPr lvl="1"/>
            <a:r>
              <a:rPr lang="en-US" sz="1500" dirty="0" smtClean="0"/>
              <a:t>Airports are economic drivers for their communities</a:t>
            </a:r>
          </a:p>
          <a:p>
            <a:pPr lvl="1"/>
            <a:r>
              <a:rPr lang="en-US" sz="1500" dirty="0" smtClean="0">
                <a:solidFill>
                  <a:prstClr val="black"/>
                </a:solidFill>
                <a:ea typeface="ＭＳ Ｐゴシック" charset="0"/>
              </a:rPr>
              <a:t>Tourism </a:t>
            </a:r>
            <a:r>
              <a:rPr lang="en-US" sz="1500" dirty="0">
                <a:solidFill>
                  <a:prstClr val="black"/>
                </a:solidFill>
                <a:ea typeface="ＭＳ Ｐゴシック" charset="0"/>
              </a:rPr>
              <a:t>is a significant contributor to Niagara’s </a:t>
            </a:r>
            <a:r>
              <a:rPr lang="en-US" sz="1500" dirty="0" smtClean="0">
                <a:solidFill>
                  <a:prstClr val="black"/>
                </a:solidFill>
                <a:ea typeface="ＭＳ Ｐゴシック" charset="0"/>
              </a:rPr>
              <a:t>economy</a:t>
            </a:r>
          </a:p>
          <a:p>
            <a:pPr lvl="2"/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12 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- 14 million visitors spending $2 billion</a:t>
            </a:r>
            <a:endParaRPr lang="en-US" sz="1200" dirty="0" smtClean="0"/>
          </a:p>
          <a:p>
            <a:pPr lvl="1"/>
            <a:r>
              <a:rPr lang="en-US" sz="1500" dirty="0" smtClean="0">
                <a:solidFill>
                  <a:prstClr val="black"/>
                </a:solidFill>
              </a:rPr>
              <a:t>14 businesses housed at NDA; currently between 75 – 100 individuals employed on a full and/or part-time basis at the airport</a:t>
            </a:r>
          </a:p>
          <a:p>
            <a:pPr lvl="1"/>
            <a:r>
              <a:rPr lang="en-US" sz="1500" dirty="0" smtClean="0">
                <a:solidFill>
                  <a:prstClr val="black"/>
                </a:solidFill>
              </a:rPr>
              <a:t>National &amp; worldwide shortage of pilots – opportunities for flight training</a:t>
            </a:r>
          </a:p>
          <a:p>
            <a:pPr lvl="1"/>
            <a:r>
              <a:rPr lang="en-US" sz="1500" dirty="0" smtClean="0">
                <a:solidFill>
                  <a:prstClr val="black"/>
                </a:solidFill>
              </a:rPr>
              <a:t>Pearson </a:t>
            </a:r>
            <a:r>
              <a:rPr lang="en-US" sz="1500" dirty="0">
                <a:solidFill>
                  <a:prstClr val="black"/>
                </a:solidFill>
              </a:rPr>
              <a:t>airport </a:t>
            </a:r>
            <a:r>
              <a:rPr lang="en-US" sz="1500" dirty="0" smtClean="0">
                <a:solidFill>
                  <a:prstClr val="black"/>
                </a:solidFill>
              </a:rPr>
              <a:t>generates </a:t>
            </a:r>
            <a:r>
              <a:rPr lang="en-US" sz="1500" dirty="0">
                <a:solidFill>
                  <a:prstClr val="black"/>
                </a:solidFill>
              </a:rPr>
              <a:t>$30 billion economic benefit for the Golden Horseshoe every </a:t>
            </a:r>
            <a:r>
              <a:rPr lang="en-US" sz="1500" dirty="0" smtClean="0">
                <a:solidFill>
                  <a:prstClr val="black"/>
                </a:solidFill>
              </a:rPr>
              <a:t>year</a:t>
            </a:r>
          </a:p>
          <a:p>
            <a:pPr lvl="1"/>
            <a:r>
              <a:rPr lang="en-US" sz="1500" dirty="0" smtClean="0">
                <a:solidFill>
                  <a:prstClr val="black"/>
                </a:solidFill>
              </a:rPr>
              <a:t>47.1 </a:t>
            </a:r>
            <a:r>
              <a:rPr lang="en-US" sz="1500" dirty="0">
                <a:solidFill>
                  <a:prstClr val="black"/>
                </a:solidFill>
              </a:rPr>
              <a:t>million passengers in 2017…on pace for almost 50 million in </a:t>
            </a:r>
            <a:r>
              <a:rPr lang="en-US" sz="1500" dirty="0" smtClean="0">
                <a:solidFill>
                  <a:prstClr val="black"/>
                </a:solidFill>
              </a:rPr>
              <a:t>2018</a:t>
            </a:r>
          </a:p>
          <a:p>
            <a:pPr lvl="1"/>
            <a:r>
              <a:rPr lang="en-US" sz="1500" dirty="0" smtClean="0">
                <a:solidFill>
                  <a:prstClr val="black"/>
                </a:solidFill>
                <a:ea typeface="ＭＳ Ｐゴシック" charset="0"/>
              </a:rPr>
              <a:t>Pearson </a:t>
            </a:r>
            <a:r>
              <a:rPr lang="en-US" sz="1500" dirty="0">
                <a:solidFill>
                  <a:prstClr val="black"/>
                </a:solidFill>
                <a:ea typeface="ＭＳ Ｐゴシック" charset="0"/>
              </a:rPr>
              <a:t>airport will reach capacity by 2032 </a:t>
            </a:r>
            <a:endParaRPr lang="en-US" sz="1500" dirty="0" smtClean="0">
              <a:solidFill>
                <a:prstClr val="black"/>
              </a:solidFill>
              <a:ea typeface="ＭＳ Ｐゴシック" charset="0"/>
            </a:endParaRPr>
          </a:p>
          <a:p>
            <a:pPr lvl="2"/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Surrounding 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airports are readying themselves </a:t>
            </a:r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to 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take on the excess capacity: Billy Bishop, </a:t>
            </a:r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Hamilton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, Kingston, London, Niagara, Oshawa, </a:t>
            </a:r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Peterborough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, </a:t>
            </a:r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Simcoe (Barrie), </a:t>
            </a:r>
            <a:r>
              <a:rPr lang="en-US" sz="1200" dirty="0">
                <a:solidFill>
                  <a:prstClr val="black"/>
                </a:solidFill>
                <a:ea typeface="ＭＳ Ｐゴシック" charset="0"/>
              </a:rPr>
              <a:t>Waterloo, </a:t>
            </a:r>
            <a:r>
              <a:rPr lang="en-US" sz="1200" dirty="0" smtClean="0">
                <a:solidFill>
                  <a:prstClr val="black"/>
                </a:solidFill>
                <a:ea typeface="ＭＳ Ｐゴシック" charset="0"/>
              </a:rPr>
              <a:t>Windsor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2" descr="https://static1.squarespace.com/static/5a4bd6a164b05ff55f9fb6e7/t/5b7c67666d2a73d514bc4cbe/1534879635462/SOAN_Web_Banner_Masthead_2500px.jpg?format=1000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38600"/>
            <a:ext cx="8534400" cy="220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53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Niagara District Airport - 2018 Accomplishments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905000"/>
            <a:ext cx="7863840" cy="2133600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Over 100,000 passengers per year</a:t>
            </a:r>
          </a:p>
          <a:p>
            <a:pPr lvl="1"/>
            <a:r>
              <a:rPr lang="en-US" dirty="0" smtClean="0"/>
              <a:t>Projected 2,400 passengers on </a:t>
            </a:r>
            <a:r>
              <a:rPr lang="en-US" dirty="0" err="1" smtClean="0"/>
              <a:t>FlyGTA</a:t>
            </a:r>
            <a:r>
              <a:rPr lang="en-US" dirty="0" smtClean="0"/>
              <a:t> in 2018 – 33% increase over 2017</a:t>
            </a:r>
          </a:p>
          <a:p>
            <a:pPr lvl="1"/>
            <a:r>
              <a:rPr lang="en-US" dirty="0" smtClean="0"/>
              <a:t>13% </a:t>
            </a:r>
            <a:r>
              <a:rPr lang="en-US" dirty="0"/>
              <a:t>i</a:t>
            </a:r>
            <a:r>
              <a:rPr lang="en-US" dirty="0" smtClean="0"/>
              <a:t>ncrease in ancillary revenues (aircraft parking, landing, terminal, etc.)</a:t>
            </a:r>
          </a:p>
          <a:p>
            <a:pPr lvl="1"/>
            <a:r>
              <a:rPr lang="en-US" dirty="0"/>
              <a:t>14% increase in movements (projected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pecial events (automotive, Snowbirds)</a:t>
            </a:r>
          </a:p>
          <a:p>
            <a:pPr lvl="1"/>
            <a:r>
              <a:rPr lang="en-US" dirty="0" smtClean="0"/>
              <a:t>Discount car rental – on-site pilot project</a:t>
            </a:r>
          </a:p>
          <a:p>
            <a:pPr lvl="1"/>
            <a:r>
              <a:rPr lang="en-US" dirty="0" smtClean="0"/>
              <a:t>Hosted spring </a:t>
            </a:r>
            <a:r>
              <a:rPr lang="en-US" dirty="0" err="1" smtClean="0"/>
              <a:t>AMCO</a:t>
            </a:r>
            <a:r>
              <a:rPr lang="en-US" dirty="0" smtClean="0"/>
              <a:t> spring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124200"/>
            <a:ext cx="36576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307839"/>
            <a:ext cx="27432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1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</a:rPr>
              <a:t>Niagara District Airport - 2018 Accomplishments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733800"/>
            <a:ext cx="4206240" cy="2265874"/>
          </a:xfrm>
        </p:spPr>
        <p:txBody>
          <a:bodyPr>
            <a:noAutofit/>
          </a:bodyPr>
          <a:lstStyle/>
          <a:p>
            <a:pPr lvl="1"/>
            <a:r>
              <a:rPr lang="en-US" dirty="0" smtClean="0"/>
              <a:t>Zero closures / cancellations of flights related to snow events in 2017/18 winter season</a:t>
            </a:r>
          </a:p>
          <a:p>
            <a:pPr lvl="1"/>
            <a:r>
              <a:rPr lang="en-US" dirty="0" smtClean="0"/>
              <a:t>Announced aviation program (starting in fall 2019) in partnership with Niagara District Catholic School Board</a:t>
            </a:r>
          </a:p>
          <a:p>
            <a:pPr lvl="1"/>
            <a:r>
              <a:rPr lang="en-US" dirty="0" smtClean="0"/>
              <a:t>Extension of </a:t>
            </a:r>
            <a:r>
              <a:rPr lang="en-US" dirty="0" err="1" smtClean="0"/>
              <a:t>NRBN</a:t>
            </a:r>
            <a:r>
              <a:rPr lang="en-US" dirty="0" smtClean="0"/>
              <a:t> services to airport and tenants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4058477"/>
            <a:ext cx="2958941" cy="1961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854" y="1849283"/>
            <a:ext cx="2483877" cy="1655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878475"/>
            <a:ext cx="2958941" cy="197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3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06959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NDA - Opportunities - 2019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8800"/>
            <a:ext cx="4800600" cy="40386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1"/>
            <a:r>
              <a:rPr lang="en-US" sz="2000" dirty="0" smtClean="0"/>
              <a:t>New hangar development</a:t>
            </a:r>
            <a:endParaRPr lang="en-US" sz="2000" dirty="0"/>
          </a:p>
          <a:p>
            <a:pPr lvl="1"/>
            <a:r>
              <a:rPr lang="en-US" sz="2000" dirty="0" smtClean="0"/>
              <a:t>Funding eligibility in 2019 for 2020 with Airports Capital Assistance Program (</a:t>
            </a:r>
            <a:r>
              <a:rPr lang="en-US" sz="2000" dirty="0" err="1" smtClean="0"/>
              <a:t>ACAP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Canada Summer Games 2021 </a:t>
            </a:r>
          </a:p>
          <a:p>
            <a:pPr lvl="1"/>
            <a:r>
              <a:rPr lang="en-US" sz="2000" dirty="0" smtClean="0"/>
              <a:t>Continue partnership with Southern Ontario Airports Network (</a:t>
            </a:r>
            <a:r>
              <a:rPr lang="en-US" sz="2000" dirty="0" err="1" smtClean="0"/>
              <a:t>SOAN</a:t>
            </a:r>
            <a:r>
              <a:rPr lang="en-US" sz="2000" dirty="0" smtClean="0"/>
              <a:t>) </a:t>
            </a:r>
          </a:p>
          <a:p>
            <a:pPr lvl="2"/>
            <a:r>
              <a:rPr lang="en-US" sz="1600" dirty="0" smtClean="0"/>
              <a:t>Pearson International leading group to address capacity issues</a:t>
            </a:r>
          </a:p>
          <a:p>
            <a:pPr lvl="1"/>
            <a:r>
              <a:rPr lang="en-US" sz="2000" dirty="0" smtClean="0"/>
              <a:t>Continue to provide destination opportunities for specialized events</a:t>
            </a:r>
          </a:p>
          <a:p>
            <a:pPr lvl="2"/>
            <a:r>
              <a:rPr lang="en-US" sz="1600" dirty="0" smtClean="0"/>
              <a:t>Snowbirds in 2019, i4C Flights of Chardonnay, vehicle launches,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590800"/>
            <a:ext cx="3429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7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008795"/>
          </a:xfrm>
        </p:spPr>
        <p:txBody>
          <a:bodyPr/>
          <a:lstStyle/>
          <a:p>
            <a:pPr algn="ctr"/>
            <a:r>
              <a:rPr lang="en-US" dirty="0" smtClean="0">
                <a:latin typeface="+mn-lt"/>
              </a:rPr>
              <a:t>NDA - Opportunities - 2019</a:t>
            </a:r>
            <a:endParaRPr lang="en-CA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0" y="1981200"/>
            <a:ext cx="3718560" cy="4191000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lvl="1"/>
            <a:r>
              <a:rPr lang="en-US" sz="2600" dirty="0" smtClean="0"/>
              <a:t>Growth </a:t>
            </a:r>
            <a:r>
              <a:rPr lang="en-US" sz="2600" dirty="0"/>
              <a:t>of ancillary revenues</a:t>
            </a:r>
          </a:p>
          <a:p>
            <a:pPr lvl="3"/>
            <a:r>
              <a:rPr lang="en-US" sz="2000" dirty="0"/>
              <a:t>Vehicle parking, on-site advertising, fee structure review</a:t>
            </a:r>
          </a:p>
          <a:p>
            <a:pPr lvl="1"/>
            <a:r>
              <a:rPr lang="en-US" sz="2600" dirty="0"/>
              <a:t>Aviation growth – international shortage of pilots – identify the opportunity</a:t>
            </a:r>
          </a:p>
          <a:p>
            <a:pPr lvl="1"/>
            <a:r>
              <a:rPr lang="en-US" sz="2600" dirty="0" smtClean="0"/>
              <a:t>Improve </a:t>
            </a:r>
            <a:r>
              <a:rPr lang="en-US" sz="2600" dirty="0"/>
              <a:t>the customer experience for airport guests </a:t>
            </a:r>
          </a:p>
          <a:p>
            <a:pPr lvl="3"/>
            <a:r>
              <a:rPr lang="en-US" sz="2000" dirty="0"/>
              <a:t>On-site transportation, signage, social media</a:t>
            </a:r>
          </a:p>
          <a:p>
            <a:pPr lvl="1"/>
            <a:r>
              <a:rPr lang="en-US" sz="2600" dirty="0"/>
              <a:t>Focus on community partnerships</a:t>
            </a:r>
          </a:p>
          <a:p>
            <a:pPr lvl="3"/>
            <a:r>
              <a:rPr lang="en-US" sz="2000" dirty="0"/>
              <a:t>Niche of immediate access to markets that attract over 14M tourists annually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5DD97-553A-444F-9C47-BFCB7412787D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514600"/>
            <a:ext cx="36957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90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014 BUDGET PROCES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013 BUDGET RECAPP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FIVE YEAR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ECONOM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RECOMMEN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D1F676-DBDD-4013-8FA9-77CAE8A3D8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8EF3626-3E40-461C-B69B-3E99D4D12ABD}">
  <ds:schemaRefs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B3B6572-E954-43BE-8557-DAF47A4115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12826</TotalTime>
  <Words>1811</Words>
  <Application>Microsoft Office PowerPoint</Application>
  <PresentationFormat>On-screen Show (4:3)</PresentationFormat>
  <Paragraphs>542</Paragraphs>
  <Slides>31</Slides>
  <Notes>30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31</vt:i4>
      </vt:variant>
    </vt:vector>
  </HeadingPairs>
  <TitlesOfParts>
    <vt:vector size="54" baseType="lpstr">
      <vt:lpstr>ＭＳ Ｐゴシック</vt:lpstr>
      <vt:lpstr>Arial</vt:lpstr>
      <vt:lpstr>Calibri</vt:lpstr>
      <vt:lpstr>Calibri Light</vt:lpstr>
      <vt:lpstr>Gill Sans Std</vt:lpstr>
      <vt:lpstr>Symbol</vt:lpstr>
      <vt:lpstr>Times New Roman</vt:lpstr>
      <vt:lpstr>Custom Design</vt:lpstr>
      <vt:lpstr>1_Custom Design</vt:lpstr>
      <vt:lpstr>2014 BUDGET PROCESS</vt:lpstr>
      <vt:lpstr>2013 BUDGET RECAPPED</vt:lpstr>
      <vt:lpstr>FIVE YEAR REVIEW</vt:lpstr>
      <vt:lpstr>ECONOMY</vt:lpstr>
      <vt:lpstr>RECOMMEND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Retrospect</vt:lpstr>
      <vt:lpstr>Niagara District Airport November 28, 2019</vt:lpstr>
      <vt:lpstr>Niagara District Airport – CYSN (Overview)</vt:lpstr>
      <vt:lpstr>Niagara District Airport  2017 – 2021</vt:lpstr>
      <vt:lpstr>Niagara District Airport – By the Numbers</vt:lpstr>
      <vt:lpstr>NDA – Business of Aviation</vt:lpstr>
      <vt:lpstr>Niagara District Airport - 2018 Accomplishments</vt:lpstr>
      <vt:lpstr>Niagara District Airport - 2018 Accomplishments</vt:lpstr>
      <vt:lpstr>NDA - Opportunities - 2019</vt:lpstr>
      <vt:lpstr>NDA - Opportunities - 2019</vt:lpstr>
      <vt:lpstr>NDA - Challenges - 2019</vt:lpstr>
      <vt:lpstr>NDA - Challenges - 2019</vt:lpstr>
      <vt:lpstr>5-Year Budget History - Total Revenue (General Revenue / Operating Grant)</vt:lpstr>
      <vt:lpstr>Achieving Budget - 2019  </vt:lpstr>
      <vt:lpstr>Savings / Increases - 2019</vt:lpstr>
      <vt:lpstr>PowerPoint Presentation</vt:lpstr>
      <vt:lpstr>Operating Grant – By Municipality ($)</vt:lpstr>
      <vt:lpstr>Operating Budget History - Including 2019 ($)</vt:lpstr>
      <vt:lpstr>5-Year Capital Budget History ($)</vt:lpstr>
      <vt:lpstr>Capital Budget History - Projects</vt:lpstr>
      <vt:lpstr>Capital Budget – 2019 ($) </vt:lpstr>
      <vt:lpstr>Capital Budget – 2019 ($) </vt:lpstr>
      <vt:lpstr>Total Capital Budget – 2019 ($) </vt:lpstr>
      <vt:lpstr>Capital Budget – 2019 Deferred</vt:lpstr>
      <vt:lpstr>Capital Budget - Pressures</vt:lpstr>
      <vt:lpstr>Capital Budget Forecast – 5 Years ($)</vt:lpstr>
      <vt:lpstr>2019 Capital – By Municipality</vt:lpstr>
      <vt:lpstr>Capital – By Municipality ($)</vt:lpstr>
      <vt:lpstr>Total Contribution – By Municipality ($)</vt:lpstr>
      <vt:lpstr>NDA - Summary</vt:lpstr>
      <vt:lpstr>Savings / Increases - 2018</vt:lpstr>
      <vt:lpstr>Capital Budget Forecast – 5 Years ($)</vt:lpstr>
    </vt:vector>
  </TitlesOfParts>
  <Company>Niagara Region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Beck, Nicola</dc:creator>
  <cp:lastModifiedBy>Nicholson, Kyra</cp:lastModifiedBy>
  <cp:revision>713</cp:revision>
  <cp:lastPrinted>2018-11-27T20:56:20Z</cp:lastPrinted>
  <dcterms:created xsi:type="dcterms:W3CDTF">2012-08-29T13:40:02Z</dcterms:created>
  <dcterms:modified xsi:type="dcterms:W3CDTF">2018-11-28T18:45:56Z</dcterms:modified>
</cp:coreProperties>
</file>